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7"/>
  </p:notesMasterIdLst>
  <p:sldIdLst>
    <p:sldId id="462" r:id="rId2"/>
    <p:sldId id="597" r:id="rId3"/>
    <p:sldId id="598" r:id="rId4"/>
    <p:sldId id="464" r:id="rId5"/>
    <p:sldId id="599" r:id="rId6"/>
    <p:sldId id="465" r:id="rId7"/>
    <p:sldId id="466" r:id="rId8"/>
    <p:sldId id="487" r:id="rId9"/>
    <p:sldId id="602" r:id="rId10"/>
    <p:sldId id="600" r:id="rId11"/>
    <p:sldId id="467" r:id="rId12"/>
    <p:sldId id="601" r:id="rId13"/>
    <p:sldId id="494" r:id="rId14"/>
    <p:sldId id="667" r:id="rId15"/>
    <p:sldId id="495" r:id="rId16"/>
    <p:sldId id="607" r:id="rId17"/>
    <p:sldId id="608" r:id="rId18"/>
    <p:sldId id="496" r:id="rId19"/>
    <p:sldId id="609" r:id="rId20"/>
    <p:sldId id="474" r:id="rId21"/>
    <p:sldId id="612" r:id="rId22"/>
    <p:sldId id="475" r:id="rId23"/>
    <p:sldId id="476" r:id="rId24"/>
    <p:sldId id="477" r:id="rId25"/>
    <p:sldId id="478" r:id="rId26"/>
    <p:sldId id="610" r:id="rId27"/>
    <p:sldId id="611" r:id="rId28"/>
    <p:sldId id="497" r:id="rId29"/>
    <p:sldId id="498" r:id="rId30"/>
    <p:sldId id="614" r:id="rId31"/>
    <p:sldId id="615" r:id="rId32"/>
    <p:sldId id="616" r:id="rId33"/>
    <p:sldId id="618" r:id="rId34"/>
    <p:sldId id="619" r:id="rId35"/>
    <p:sldId id="617" r:id="rId36"/>
    <p:sldId id="484" r:id="rId37"/>
    <p:sldId id="485" r:id="rId38"/>
    <p:sldId id="620" r:id="rId39"/>
    <p:sldId id="638" r:id="rId40"/>
    <p:sldId id="642" r:id="rId41"/>
    <p:sldId id="655" r:id="rId42"/>
    <p:sldId id="656" r:id="rId43"/>
    <p:sldId id="657" r:id="rId44"/>
    <p:sldId id="658" r:id="rId45"/>
    <p:sldId id="659" r:id="rId46"/>
    <p:sldId id="483" r:id="rId47"/>
    <p:sldId id="468" r:id="rId48"/>
    <p:sldId id="654" r:id="rId49"/>
    <p:sldId id="469" r:id="rId50"/>
    <p:sldId id="470" r:id="rId51"/>
    <p:sldId id="660" r:id="rId52"/>
    <p:sldId id="504" r:id="rId53"/>
    <p:sldId id="505" r:id="rId54"/>
    <p:sldId id="506" r:id="rId55"/>
    <p:sldId id="661" r:id="rId56"/>
    <p:sldId id="662" r:id="rId57"/>
    <p:sldId id="507" r:id="rId58"/>
    <p:sldId id="663" r:id="rId59"/>
    <p:sldId id="390" r:id="rId60"/>
    <p:sldId id="508" r:id="rId61"/>
    <p:sldId id="398" r:id="rId62"/>
    <p:sldId id="391" r:id="rId63"/>
    <p:sldId id="397" r:id="rId64"/>
    <p:sldId id="509" r:id="rId65"/>
    <p:sldId id="510" r:id="rId66"/>
    <p:sldId id="511" r:id="rId67"/>
    <p:sldId id="512" r:id="rId68"/>
    <p:sldId id="664" r:id="rId69"/>
    <p:sldId id="513" r:id="rId70"/>
    <p:sldId id="665" r:id="rId71"/>
    <p:sldId id="514" r:id="rId72"/>
    <p:sldId id="459" r:id="rId73"/>
    <p:sldId id="460" r:id="rId74"/>
    <p:sldId id="515" r:id="rId75"/>
    <p:sldId id="516" r:id="rId7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0540"/>
    <a:srgbClr val="FFE07D"/>
    <a:srgbClr val="00FFFF"/>
    <a:srgbClr val="C4647B"/>
    <a:srgbClr val="80E9F4"/>
    <a:srgbClr val="CC0000"/>
    <a:srgbClr val="FFFFCC"/>
    <a:srgbClr val="E19A65"/>
    <a:srgbClr val="FFFF00"/>
    <a:srgbClr val="9F61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5" autoAdjust="0"/>
    <p:restoredTop sz="94660"/>
  </p:normalViewPr>
  <p:slideViewPr>
    <p:cSldViewPr>
      <p:cViewPr varScale="1">
        <p:scale>
          <a:sx n="75" d="100"/>
          <a:sy n="75" d="100"/>
        </p:scale>
        <p:origin x="1603" y="43"/>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A8436D7-F64D-4C8D-9926-B5882412742D}" type="datetimeFigureOut">
              <a:rPr lang="sr-Latn-CS"/>
              <a:pPr>
                <a:defRPr/>
              </a:pPr>
              <a:t>14.3.2024.</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r-Latn-C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sr-Latn-C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A208E2C4-3A0A-467B-8F7A-C36405629C1B}" type="slidenum">
              <a:rPr lang="sr-Latn-CS"/>
              <a:pPr>
                <a:defRPr/>
              </a:pPr>
              <a:t>‹#›</a:t>
            </a:fld>
            <a:endParaRPr lang="sr-Latn-CS"/>
          </a:p>
        </p:txBody>
      </p:sp>
    </p:spTree>
    <p:extLst>
      <p:ext uri="{BB962C8B-B14F-4D97-AF65-F5344CB8AC3E}">
        <p14:creationId xmlns:p14="http://schemas.microsoft.com/office/powerpoint/2010/main" val="32164563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208E2C4-3A0A-467B-8F7A-C36405629C1B}" type="slidenum">
              <a:rPr lang="sr-Latn-CS" smtClean="0"/>
              <a:pPr>
                <a:defRPr/>
              </a:pPr>
              <a:t>6</a:t>
            </a:fld>
            <a:endParaRPr lang="sr-Latn-CS"/>
          </a:p>
        </p:txBody>
      </p:sp>
    </p:spTree>
    <p:extLst>
      <p:ext uri="{BB962C8B-B14F-4D97-AF65-F5344CB8AC3E}">
        <p14:creationId xmlns:p14="http://schemas.microsoft.com/office/powerpoint/2010/main" val="4034304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208E2C4-3A0A-467B-8F7A-C36405629C1B}" type="slidenum">
              <a:rPr lang="sr-Latn-CS" smtClean="0"/>
              <a:pPr>
                <a:defRPr/>
              </a:pPr>
              <a:t>28</a:t>
            </a:fld>
            <a:endParaRPr lang="sr-Latn-CS"/>
          </a:p>
        </p:txBody>
      </p:sp>
    </p:spTree>
    <p:extLst>
      <p:ext uri="{BB962C8B-B14F-4D97-AF65-F5344CB8AC3E}">
        <p14:creationId xmlns:p14="http://schemas.microsoft.com/office/powerpoint/2010/main" val="993475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208E2C4-3A0A-467B-8F7A-C36405629C1B}" type="slidenum">
              <a:rPr lang="sr-Latn-CS" smtClean="0"/>
              <a:pPr>
                <a:defRPr/>
              </a:pPr>
              <a:t>53</a:t>
            </a:fld>
            <a:endParaRPr lang="sr-Latn-CS"/>
          </a:p>
        </p:txBody>
      </p:sp>
    </p:spTree>
    <p:extLst>
      <p:ext uri="{BB962C8B-B14F-4D97-AF65-F5344CB8AC3E}">
        <p14:creationId xmlns:p14="http://schemas.microsoft.com/office/powerpoint/2010/main" val="3792875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208E2C4-3A0A-467B-8F7A-C36405629C1B}" type="slidenum">
              <a:rPr lang="sr-Latn-CS" smtClean="0"/>
              <a:pPr>
                <a:defRPr/>
              </a:pPr>
              <a:t>66</a:t>
            </a:fld>
            <a:endParaRPr lang="sr-Latn-CS"/>
          </a:p>
        </p:txBody>
      </p:sp>
    </p:spTree>
    <p:extLst>
      <p:ext uri="{BB962C8B-B14F-4D97-AF65-F5344CB8AC3E}">
        <p14:creationId xmlns:p14="http://schemas.microsoft.com/office/powerpoint/2010/main" val="3524246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sr-Latn-C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sr-Latn-C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sr-Latn-CS"/>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sr-Latn-C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sr-Latn-C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sr-Latn-CS"/>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sr-Latn-CS"/>
            </a:p>
          </p:txBody>
        </p:sp>
      </p:grpSp>
      <p:sp>
        <p:nvSpPr>
          <p:cNvPr id="36875"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3687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46F67F89-0322-423F-B435-136D1516AEF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1DD94CE-7C19-4C9D-9E16-92DEFB794D0A}"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88DE1F9D-80E5-4C95-8335-8B8022099D2C}"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5689AC2F-C1C2-4ADC-AEE6-3861A9B9728A}"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B5B773FE-7053-4A43-9274-4486E4F57F71}"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122B0935-4EBD-4A99-880A-5C38A47E805F}"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5C7E63D5-F220-450D-98D7-030C1D4B03A0}" type="slidenum">
              <a:rPr lang="en-US"/>
              <a:pPr>
                <a:defRPr/>
              </a:pPr>
              <a:t>‹#›</a:t>
            </a:fld>
            <a:endParaRPr lang="en-US"/>
          </a:p>
        </p:txBody>
      </p:sp>
      <p:sp>
        <p:nvSpPr>
          <p:cNvPr id="6"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3F19820-CF9E-4EEC-B9BA-4660D0675A69}"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2"/>
          <p:cNvSpPr>
            <a:spLocks noGrp="1" noChangeArrowheads="1"/>
          </p:cNvSpPr>
          <p:nvPr>
            <p:ph type="dt" sz="half"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2C22C692-2032-4D5E-9E44-BE276C52DFE3}" type="slidenum">
              <a:rPr lang="en-US"/>
              <a:pPr>
                <a:defRPr/>
              </a:pPr>
              <a:t>‹#›</a:t>
            </a:fld>
            <a:endParaRPr lang="en-US"/>
          </a:p>
        </p:txBody>
      </p:sp>
      <p:sp>
        <p:nvSpPr>
          <p:cNvPr id="9"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2"/>
          <p:cNvSpPr>
            <a:spLocks noGrp="1" noChangeArrowheads="1"/>
          </p:cNvSpPr>
          <p:nvPr>
            <p:ph type="dt" sz="half"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E8715DE2-2DEE-4AA5-AF26-5F4C8A69B1BF}" type="slidenum">
              <a:rPr lang="en-US"/>
              <a:pPr>
                <a:defRPr/>
              </a:pPr>
              <a:t>‹#›</a:t>
            </a:fld>
            <a:endParaRPr lang="en-US"/>
          </a:p>
        </p:txBody>
      </p:sp>
      <p:sp>
        <p:nvSpPr>
          <p:cNvPr id="5"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48C427DA-8000-4C31-A49D-CEA8BFA7AC2A}" type="slidenum">
              <a:rPr lang="en-US"/>
              <a:pPr>
                <a:defRPr/>
              </a:pPr>
              <a:t>‹#›</a:t>
            </a:fld>
            <a:endParaRPr lang="en-US"/>
          </a:p>
        </p:txBody>
      </p:sp>
      <p:sp>
        <p:nvSpPr>
          <p:cNvPr id="4"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055879D3-DF7D-43C0-9CD1-F5178AA733F0}"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5887A42A-376F-454A-923D-46AFB2A1F8C9}" type="slidenum">
              <a:rPr lang="en-US"/>
              <a:pPr>
                <a:defRPr/>
              </a:pPr>
              <a:t>‹#›</a:t>
            </a:fld>
            <a:endParaRPr lang="en-US"/>
          </a:p>
        </p:txBody>
      </p:sp>
      <p:sp>
        <p:nvSpPr>
          <p:cNvPr id="7" name="Rectangle 14"/>
          <p:cNvSpPr>
            <a:spLocks noGrp="1" noChangeArrowheads="1"/>
          </p:cNvSpPr>
          <p:nvPr>
            <p:ph type="ftr" sz="quarter"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5843"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B8B8B547-6A3C-46E4-8E43-ACFD8F598DFE}" type="slidenum">
              <a:rPr lang="en-US"/>
              <a:pPr>
                <a:defRPr/>
              </a:pPr>
              <a:t>‹#›</a:t>
            </a:fld>
            <a:endParaRPr lang="en-US"/>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35846"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sr-Latn-CS"/>
              </a:p>
            </p:txBody>
          </p:sp>
          <p:sp>
            <p:nvSpPr>
              <p:cNvPr id="35847"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sr-Latn-CS"/>
              </a:p>
            </p:txBody>
          </p:sp>
          <p:sp>
            <p:nvSpPr>
              <p:cNvPr id="35848"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sr-Latn-CS"/>
              </a:p>
            </p:txBody>
          </p:sp>
          <p:sp>
            <p:nvSpPr>
              <p:cNvPr id="35849"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sr-Latn-CS"/>
              </a:p>
            </p:txBody>
          </p:sp>
          <p:sp>
            <p:nvSpPr>
              <p:cNvPr id="35850"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sr-Latn-CS"/>
              </a:p>
            </p:txBody>
          </p:sp>
        </p:grpSp>
        <p:sp>
          <p:nvSpPr>
            <p:cNvPr id="35851"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sr-Latn-CS"/>
            </a:p>
          </p:txBody>
        </p:sp>
        <p:sp>
          <p:nvSpPr>
            <p:cNvPr id="35852"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sr-Latn-CS"/>
            </a:p>
          </p:txBody>
        </p:sp>
      </p:grpSp>
      <p:sp>
        <p:nvSpPr>
          <p:cNvPr id="35853"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5854"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a:defRPr/>
            </a:pPr>
            <a:endParaRPr lang="en-US"/>
          </a:p>
        </p:txBody>
      </p:sp>
      <p:sp>
        <p:nvSpPr>
          <p:cNvPr id="35855"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800"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hyperlink" Target="https://www.kenhub.com/en/library/anatomy/abdomen-and-pelvis" TargetMode="External"/><Relationship Id="rId3" Type="http://schemas.openxmlformats.org/officeDocument/2006/relationships/hyperlink" Target="https://www.kenhub.com/en/library/anatomy/autonomic-nervous-system" TargetMode="External"/><Relationship Id="rId7" Type="http://schemas.openxmlformats.org/officeDocument/2006/relationships/hyperlink" Target="https://www.kenhub.com/en/library/anatomy/the-vagus-nerve" TargetMode="External"/><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hyperlink" Target="https://www.kenhub.com/en/library/anatomy/sympathetic-nervous-system" TargetMode="External"/><Relationship Id="rId5" Type="http://schemas.openxmlformats.org/officeDocument/2006/relationships/hyperlink" Target="https://www.kenhub.com/en/library/anatomy/the-parasympathetic-nervous-system" TargetMode="External"/><Relationship Id="rId4" Type="http://schemas.openxmlformats.org/officeDocument/2006/relationships/hyperlink" Target="https://www.kenhub.com/en/library/anatomy/aorta" TargetMode="Externa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teachmeanatomy.info/thorax/muscles/diaphragm/"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8517075" cy="6863417"/>
          </a:xfrm>
          <a:prstGeom prst="rect">
            <a:avLst/>
          </a:prstGeom>
          <a:noFill/>
        </p:spPr>
        <p:txBody>
          <a:bodyPr>
            <a:spAutoFit/>
          </a:bodyPr>
          <a:lstStyle/>
          <a:p>
            <a:pPr>
              <a:defRPr/>
            </a:pPr>
            <a:endParaRPr lang="sr-Latn-CS" sz="4400" b="1" dirty="0">
              <a:ln>
                <a:solidFill>
                  <a:srgbClr val="C00000"/>
                </a:solidFill>
              </a:ln>
              <a:solidFill>
                <a:srgbClr val="FFE07D"/>
              </a:solidFill>
              <a:effectLst>
                <a:outerShdw blurRad="38100" dist="38100" dir="2700000" algn="tl">
                  <a:srgbClr val="000000">
                    <a:alpha val="43137"/>
                  </a:srgbClr>
                </a:outerShdw>
              </a:effectLst>
            </a:endParaRPr>
          </a:p>
          <a:p>
            <a:pPr>
              <a:defRPr/>
            </a:pPr>
            <a:r>
              <a:rPr lang="en-GB" sz="4400" b="1" dirty="0">
                <a:ln>
                  <a:solidFill>
                    <a:srgbClr val="C00000"/>
                  </a:solidFill>
                </a:ln>
                <a:solidFill>
                  <a:srgbClr val="FFE07D"/>
                </a:solidFill>
                <a:effectLst>
                  <a:outerShdw blurRad="38100" dist="38100" dir="2700000" algn="tl">
                    <a:srgbClr val="000000">
                      <a:alpha val="43137"/>
                    </a:srgbClr>
                  </a:outerShdw>
                </a:effectLst>
              </a:rPr>
              <a:t>LIVER</a:t>
            </a:r>
            <a:endParaRPr lang="sr-Latn-CS" sz="4400" b="1" dirty="0">
              <a:ln>
                <a:solidFill>
                  <a:srgbClr val="C00000"/>
                </a:solidFill>
              </a:ln>
              <a:solidFill>
                <a:srgbClr val="FFE07D"/>
              </a:solidFill>
              <a:effectLst>
                <a:outerShdw blurRad="38100" dist="38100" dir="2700000" algn="tl">
                  <a:srgbClr val="000000">
                    <a:alpha val="43137"/>
                  </a:srgbClr>
                </a:outerShdw>
              </a:effectLst>
            </a:endParaRPr>
          </a:p>
          <a:p>
            <a:pPr>
              <a:defRPr/>
            </a:pPr>
            <a:r>
              <a:rPr lang="en-GB" sz="4400" b="1" i="1" dirty="0">
                <a:ln>
                  <a:solidFill>
                    <a:srgbClr val="C00000"/>
                  </a:solidFill>
                </a:ln>
                <a:solidFill>
                  <a:srgbClr val="FFE07D"/>
                </a:solidFill>
                <a:effectLst>
                  <a:outerShdw blurRad="38100" dist="38100" dir="2700000" algn="tl">
                    <a:srgbClr val="000000">
                      <a:alpha val="43137"/>
                    </a:srgbClr>
                  </a:outerShdw>
                </a:effectLst>
              </a:rPr>
              <a:t>(</a:t>
            </a:r>
            <a:r>
              <a:rPr lang="sr-Latn-CS" sz="4400" b="1" i="1" dirty="0">
                <a:ln>
                  <a:solidFill>
                    <a:srgbClr val="C00000"/>
                  </a:solidFill>
                </a:ln>
                <a:solidFill>
                  <a:srgbClr val="FFE07D"/>
                </a:solidFill>
                <a:effectLst>
                  <a:outerShdw blurRad="38100" dist="38100" dir="2700000" algn="tl">
                    <a:srgbClr val="000000">
                      <a:alpha val="43137"/>
                    </a:srgbClr>
                  </a:outerShdw>
                </a:effectLst>
              </a:rPr>
              <a:t>HEPAR</a:t>
            </a:r>
            <a:r>
              <a:rPr lang="en-GB" sz="4400" b="1" i="1" dirty="0">
                <a:ln>
                  <a:solidFill>
                    <a:srgbClr val="C00000"/>
                  </a:solidFill>
                </a:ln>
                <a:solidFill>
                  <a:srgbClr val="FFE07D"/>
                </a:solidFill>
                <a:effectLst>
                  <a:outerShdw blurRad="38100" dist="38100" dir="2700000" algn="tl">
                    <a:srgbClr val="000000">
                      <a:alpha val="43137"/>
                    </a:srgbClr>
                  </a:outerShdw>
                </a:effectLst>
              </a:rPr>
              <a:t>)</a:t>
            </a: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a:p>
            <a:pPr>
              <a:defRPr/>
            </a:pP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a:p>
            <a:pPr>
              <a:defRPr/>
            </a:pP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a:p>
            <a:pPr>
              <a:defRPr/>
            </a:pP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a:p>
            <a:pPr>
              <a:defRPr/>
            </a:pPr>
            <a:r>
              <a:rPr lang="sr-Latn-CS" sz="4400" b="1" i="1" dirty="0">
                <a:ln>
                  <a:solidFill>
                    <a:srgbClr val="C00000"/>
                  </a:solidFill>
                </a:ln>
                <a:solidFill>
                  <a:srgbClr val="FFE07D"/>
                </a:solidFill>
                <a:effectLst>
                  <a:outerShdw blurRad="38100" dist="38100" dir="2700000" algn="tl">
                    <a:srgbClr val="000000">
                      <a:alpha val="43137"/>
                    </a:srgbClr>
                  </a:outerShdw>
                </a:effectLst>
              </a:rPr>
              <a:t>PANCREAS</a:t>
            </a:r>
          </a:p>
          <a:p>
            <a:pPr>
              <a:defRPr/>
            </a:pP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a:p>
            <a:pPr>
              <a:defRPr/>
            </a:pP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a:p>
            <a:pPr>
              <a:defRPr/>
            </a:pPr>
            <a:endParaRPr lang="sr-Latn-CS" sz="4400" b="1" i="1" dirty="0">
              <a:ln>
                <a:solidFill>
                  <a:srgbClr val="C00000"/>
                </a:solidFill>
              </a:ln>
              <a:solidFill>
                <a:srgbClr val="FFE07D"/>
              </a:solidFill>
              <a:effectLst>
                <a:outerShdw blurRad="38100" dist="38100" dir="2700000" algn="tl">
                  <a:srgbClr val="000000">
                    <a:alpha val="43137"/>
                  </a:srgbClr>
                </a:outerShdw>
              </a:effectLst>
            </a:endParaRPr>
          </a:p>
        </p:txBody>
      </p:sp>
      <p:pic>
        <p:nvPicPr>
          <p:cNvPr id="3075" name="Picture 2"/>
          <p:cNvPicPr>
            <a:picLocks noChangeAspect="1" noChangeArrowheads="1"/>
          </p:cNvPicPr>
          <p:nvPr/>
        </p:nvPicPr>
        <p:blipFill>
          <a:blip r:embed="rId2" cstate="print"/>
          <a:srcRect l="13004" t="10281" r="43059" b="43457"/>
          <a:stretch>
            <a:fillRect/>
          </a:stretch>
        </p:blipFill>
        <p:spPr bwMode="auto">
          <a:xfrm>
            <a:off x="4286250" y="3857625"/>
            <a:ext cx="3600450" cy="2843213"/>
          </a:xfrm>
          <a:prstGeom prst="rect">
            <a:avLst/>
          </a:prstGeom>
          <a:noFill/>
          <a:ln w="38100">
            <a:solidFill>
              <a:srgbClr val="C00000"/>
            </a:solidFill>
            <a:miter lim="800000"/>
            <a:headEnd/>
            <a:tailEnd/>
          </a:ln>
        </p:spPr>
      </p:pic>
      <p:pic>
        <p:nvPicPr>
          <p:cNvPr id="3076" name="Picture 2"/>
          <p:cNvPicPr>
            <a:picLocks noChangeAspect="1" noChangeArrowheads="1"/>
          </p:cNvPicPr>
          <p:nvPr/>
        </p:nvPicPr>
        <p:blipFill>
          <a:blip r:embed="rId3" cstate="print"/>
          <a:srcRect l="7788" t="5580" r="37537" b="37352"/>
          <a:stretch>
            <a:fillRect/>
          </a:stretch>
        </p:blipFill>
        <p:spPr bwMode="auto">
          <a:xfrm>
            <a:off x="2643188" y="500063"/>
            <a:ext cx="3732212" cy="2922587"/>
          </a:xfrm>
          <a:prstGeom prst="rect">
            <a:avLst/>
          </a:prstGeom>
          <a:noFill/>
          <a:ln w="38100">
            <a:solidFill>
              <a:srgbClr val="C00000"/>
            </a:solid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2967038" y="271463"/>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pic>
        <p:nvPicPr>
          <p:cNvPr id="8195" name="Picture 4"/>
          <p:cNvPicPr>
            <a:picLocks noChangeAspect="1" noChangeArrowheads="1"/>
          </p:cNvPicPr>
          <p:nvPr/>
        </p:nvPicPr>
        <p:blipFill>
          <a:blip r:embed="rId2" cstate="print"/>
          <a:srcRect l="21094" t="31876" r="37891" b="21249"/>
          <a:stretch>
            <a:fillRect/>
          </a:stretch>
        </p:blipFill>
        <p:spPr bwMode="auto">
          <a:xfrm>
            <a:off x="4882384" y="3789040"/>
            <a:ext cx="4194934" cy="2996381"/>
          </a:xfrm>
          <a:prstGeom prst="rect">
            <a:avLst/>
          </a:prstGeom>
          <a:noFill/>
          <a:ln w="25400">
            <a:solidFill>
              <a:srgbClr val="FFFF00"/>
            </a:solidFill>
            <a:miter lim="800000"/>
            <a:headEnd/>
            <a:tailEnd/>
          </a:ln>
        </p:spPr>
      </p:pic>
      <p:sp>
        <p:nvSpPr>
          <p:cNvPr id="4" name="TextBox 3"/>
          <p:cNvSpPr txBox="1"/>
          <p:nvPr/>
        </p:nvSpPr>
        <p:spPr>
          <a:xfrm>
            <a:off x="0" y="1340768"/>
            <a:ext cx="7812360" cy="2862322"/>
          </a:xfrm>
          <a:prstGeom prst="rect">
            <a:avLst/>
          </a:prstGeom>
          <a:noFill/>
        </p:spPr>
        <p:txBody>
          <a:bodyPr wrap="square">
            <a:spAutoFit/>
          </a:bodyPr>
          <a:lstStyle/>
          <a:p>
            <a:pPr>
              <a:defRPr/>
            </a:pPr>
            <a:r>
              <a:rPr lang="sr-Latn-CS" sz="2000" b="1" dirty="0">
                <a:ln>
                  <a:solidFill>
                    <a:srgbClr val="FFFF00"/>
                  </a:solidFill>
                </a:ln>
              </a:rPr>
              <a:t>* </a:t>
            </a:r>
            <a:r>
              <a:rPr lang="en-GB" sz="2000" b="1" dirty="0">
                <a:ln>
                  <a:solidFill>
                    <a:srgbClr val="FFFF00"/>
                  </a:solidFill>
                </a:ln>
              </a:rPr>
              <a:t>LIGAMENTS</a:t>
            </a:r>
            <a:r>
              <a:rPr lang="sr-Latn-CS" sz="2000" b="1" dirty="0">
                <a:ln>
                  <a:solidFill>
                    <a:srgbClr val="FFFF00"/>
                  </a:solidFill>
                </a:ln>
              </a:rPr>
              <a:t>:</a:t>
            </a:r>
          </a:p>
          <a:p>
            <a:pPr>
              <a:defRPr/>
            </a:pPr>
            <a:r>
              <a:rPr lang="sr-Latn-CS" sz="2000" b="1" dirty="0"/>
              <a:t>- </a:t>
            </a:r>
            <a:r>
              <a:rPr lang="en-GB" sz="2000" b="1" dirty="0" err="1"/>
              <a:t>Falciforme</a:t>
            </a:r>
            <a:r>
              <a:rPr lang="en-GB" sz="2000" b="1" dirty="0"/>
              <a:t> ligament (</a:t>
            </a:r>
            <a:r>
              <a:rPr lang="sr-Latn-CS" sz="2000" b="1" dirty="0" err="1"/>
              <a:t>lig</a:t>
            </a:r>
            <a:r>
              <a:rPr lang="sr-Latn-CS" sz="2000" b="1" dirty="0"/>
              <a:t>. </a:t>
            </a:r>
            <a:r>
              <a:rPr lang="sr-Latn-CS" sz="2000" b="1" dirty="0" err="1"/>
              <a:t>falciforme</a:t>
            </a:r>
            <a:r>
              <a:rPr lang="sr-Latn-CS" sz="2000" b="1" dirty="0"/>
              <a:t> </a:t>
            </a:r>
            <a:r>
              <a:rPr lang="sr-Latn-CS" sz="2000" b="1" dirty="0" err="1"/>
              <a:t>hepatis</a:t>
            </a:r>
            <a:r>
              <a:rPr lang="en-GB" sz="2000" b="1" dirty="0"/>
              <a:t>)</a:t>
            </a:r>
            <a:br>
              <a:rPr lang="sr-Latn-CS" sz="2000" b="1" dirty="0"/>
            </a:br>
            <a:r>
              <a:rPr lang="sr-Latn-CS" sz="2000" b="1" dirty="0"/>
              <a:t>- </a:t>
            </a:r>
            <a:r>
              <a:rPr lang="en-GB" sz="2000" b="1" dirty="0"/>
              <a:t>Round ligament (</a:t>
            </a:r>
            <a:r>
              <a:rPr lang="sr-Latn-CS" sz="2000" b="1" dirty="0" err="1"/>
              <a:t>lig</a:t>
            </a:r>
            <a:r>
              <a:rPr lang="sr-Latn-CS" sz="2000" b="1" dirty="0"/>
              <a:t>. </a:t>
            </a:r>
            <a:r>
              <a:rPr lang="sr-Latn-CS" sz="2000" b="1" dirty="0" err="1"/>
              <a:t>teres</a:t>
            </a:r>
            <a:r>
              <a:rPr lang="sr-Latn-CS" sz="2000" b="1" dirty="0"/>
              <a:t> </a:t>
            </a:r>
            <a:r>
              <a:rPr lang="sr-Latn-CS" sz="2000" b="1" dirty="0" err="1"/>
              <a:t>hepatis</a:t>
            </a:r>
            <a:r>
              <a:rPr lang="en-GB" sz="2000" b="1" dirty="0"/>
              <a:t>)</a:t>
            </a:r>
            <a:endParaRPr lang="sr-Latn-CS" sz="2000" b="1" dirty="0"/>
          </a:p>
          <a:p>
            <a:pPr>
              <a:buFontTx/>
              <a:buChar char="-"/>
              <a:defRPr/>
            </a:pPr>
            <a:r>
              <a:rPr lang="sr-Latn-CS" sz="2000" b="1" dirty="0"/>
              <a:t> </a:t>
            </a:r>
            <a:r>
              <a:rPr lang="en-GB" sz="2000" b="1" dirty="0"/>
              <a:t>Coronary ligament (</a:t>
            </a:r>
            <a:r>
              <a:rPr lang="sr-Latn-CS" sz="2000" b="1" dirty="0" err="1"/>
              <a:t>lig</a:t>
            </a:r>
            <a:r>
              <a:rPr lang="sr-Latn-CS" sz="2000" b="1" dirty="0"/>
              <a:t>. </a:t>
            </a:r>
            <a:r>
              <a:rPr lang="sr-Latn-CS" sz="2000" b="1" dirty="0" err="1"/>
              <a:t>coronarium</a:t>
            </a:r>
            <a:r>
              <a:rPr lang="sr-Latn-CS" sz="2000" b="1" dirty="0"/>
              <a:t> </a:t>
            </a:r>
            <a:r>
              <a:rPr lang="sr-Latn-CS" sz="2000" b="1" dirty="0" err="1"/>
              <a:t>hepatis</a:t>
            </a:r>
            <a:r>
              <a:rPr lang="en-GB" sz="2000" b="1" dirty="0"/>
              <a:t>)</a:t>
            </a:r>
            <a:endParaRPr lang="sr-Latn-CS" sz="2000" b="1" dirty="0"/>
          </a:p>
          <a:p>
            <a:pPr>
              <a:buFontTx/>
              <a:buChar char="-"/>
              <a:defRPr/>
            </a:pPr>
            <a:r>
              <a:rPr lang="sr-Latn-CS" sz="2000" b="1" dirty="0"/>
              <a:t> </a:t>
            </a:r>
            <a:r>
              <a:rPr lang="en-GB" sz="2000" b="1" dirty="0" err="1"/>
              <a:t>Triangulare</a:t>
            </a:r>
            <a:r>
              <a:rPr lang="en-GB" sz="2000" b="1" dirty="0"/>
              <a:t> ligaments (</a:t>
            </a:r>
            <a:r>
              <a:rPr lang="sr-Latn-CS" sz="2000" b="1" dirty="0" err="1"/>
              <a:t>lig</a:t>
            </a:r>
            <a:r>
              <a:rPr lang="sr-Latn-CS" sz="2000" b="1" dirty="0"/>
              <a:t>. triangulare dextrum et </a:t>
            </a:r>
            <a:r>
              <a:rPr lang="sr-Latn-CS" sz="2000" b="1" dirty="0" err="1"/>
              <a:t>sinistrum</a:t>
            </a:r>
            <a:r>
              <a:rPr lang="en-GB" sz="2000" b="1" dirty="0"/>
              <a:t>)</a:t>
            </a:r>
            <a:br>
              <a:rPr lang="sr-Latn-CS" sz="2000" b="1" dirty="0"/>
            </a:br>
            <a:r>
              <a:rPr lang="sr-Latn-CS" sz="2000" b="1" dirty="0"/>
              <a:t>- </a:t>
            </a:r>
            <a:r>
              <a:rPr lang="en-GB" sz="2000" b="1" dirty="0"/>
              <a:t>Lesser </a:t>
            </a:r>
            <a:r>
              <a:rPr lang="en-GB" sz="2000" b="1" dirty="0" err="1"/>
              <a:t>omentum</a:t>
            </a:r>
            <a:r>
              <a:rPr lang="en-GB" sz="2000" b="1" dirty="0"/>
              <a:t> (</a:t>
            </a:r>
            <a:r>
              <a:rPr lang="sr-Latn-CS" sz="2000" b="1" dirty="0" err="1"/>
              <a:t>omenutum</a:t>
            </a:r>
            <a:r>
              <a:rPr lang="sr-Latn-CS" sz="2000" b="1" dirty="0"/>
              <a:t> minus</a:t>
            </a:r>
            <a:r>
              <a:rPr lang="en-GB" sz="2000" b="1" dirty="0"/>
              <a:t>)</a:t>
            </a:r>
            <a:endParaRPr lang="sr-Latn-CS" sz="2000" b="1" dirty="0"/>
          </a:p>
          <a:p>
            <a:pPr>
              <a:defRPr/>
            </a:pPr>
            <a:endParaRPr lang="en-GB" sz="2000" b="1" dirty="0"/>
          </a:p>
          <a:p>
            <a:pPr>
              <a:defRPr/>
            </a:pPr>
            <a:endParaRPr lang="sr-Latn-CS" sz="2000" b="1" dirty="0"/>
          </a:p>
          <a:p>
            <a:pPr>
              <a:buFontTx/>
              <a:buChar char="-"/>
              <a:defRPr/>
            </a:pPr>
            <a:endParaRPr lang="sr-Latn-CS" sz="2000" b="1" dirty="0"/>
          </a:p>
        </p:txBody>
      </p:sp>
      <p:pic>
        <p:nvPicPr>
          <p:cNvPr id="1026" name="Picture 2">
            <a:extLst>
              <a:ext uri="{FF2B5EF4-FFF2-40B4-BE49-F238E27FC236}">
                <a16:creationId xmlns:a16="http://schemas.microsoft.com/office/drawing/2014/main" id="{F209EFC3-926C-7E93-C24B-4833029104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50" y="4203090"/>
            <a:ext cx="4754685" cy="1970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54375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7013" r="37685" b="37352"/>
          <a:stretch>
            <a:fillRect/>
          </a:stretch>
        </p:blipFill>
        <p:spPr bwMode="auto">
          <a:xfrm>
            <a:off x="4501180" y="2204864"/>
            <a:ext cx="4635767" cy="3939274"/>
          </a:xfrm>
          <a:prstGeom prst="rect">
            <a:avLst/>
          </a:prstGeom>
          <a:noFill/>
          <a:ln w="38100">
            <a:solidFill>
              <a:srgbClr val="FFFF00"/>
            </a:solidFill>
            <a:miter lim="800000"/>
            <a:headEnd/>
            <a:tailEnd/>
          </a:ln>
        </p:spPr>
      </p:pic>
      <p:sp>
        <p:nvSpPr>
          <p:cNvPr id="9219" name="Text Box 3"/>
          <p:cNvSpPr txBox="1">
            <a:spLocks noChangeArrowheads="1"/>
          </p:cNvSpPr>
          <p:nvPr/>
        </p:nvSpPr>
        <p:spPr bwMode="auto">
          <a:xfrm>
            <a:off x="2967038" y="271463"/>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 </a:t>
            </a:r>
            <a:r>
              <a:rPr lang="sr-Latn-CS" sz="3200" b="1" dirty="0">
                <a:solidFill>
                  <a:srgbClr val="FFFF00"/>
                </a:solidFill>
              </a:rPr>
              <a:t>(HEPAR)</a:t>
            </a:r>
            <a:endParaRPr lang="en-US" sz="3200" b="1" dirty="0">
              <a:solidFill>
                <a:srgbClr val="FFFF00"/>
              </a:solidFill>
            </a:endParaRPr>
          </a:p>
        </p:txBody>
      </p:sp>
      <p:sp>
        <p:nvSpPr>
          <p:cNvPr id="4" name="Rectangle 3"/>
          <p:cNvSpPr/>
          <p:nvPr/>
        </p:nvSpPr>
        <p:spPr>
          <a:xfrm>
            <a:off x="0" y="1071546"/>
            <a:ext cx="9066456" cy="4339650"/>
          </a:xfrm>
          <a:prstGeom prst="rect">
            <a:avLst/>
          </a:prstGeom>
        </p:spPr>
        <p:txBody>
          <a:bodyPr wrap="none">
            <a:spAutoFit/>
          </a:bodyPr>
          <a:lstStyle/>
          <a:p>
            <a:pPr marL="285750" indent="-285750">
              <a:buFont typeface="Arial" panose="020B0604020202020204" pitchFamily="34" charset="0"/>
              <a:buChar char="•"/>
              <a:defRPr/>
            </a:pPr>
            <a:r>
              <a:rPr lang="en-GB" b="1" dirty="0" err="1">
                <a:ln>
                  <a:solidFill>
                    <a:schemeClr val="tx1"/>
                  </a:solidFill>
                </a:ln>
                <a:solidFill>
                  <a:schemeClr val="accent2">
                    <a:lumMod val="60000"/>
                    <a:lumOff val="40000"/>
                  </a:schemeClr>
                </a:solidFill>
                <a:latin typeface="Book Antiqua" pitchFamily="18" charset="0"/>
              </a:rPr>
              <a:t>Leser</a:t>
            </a:r>
            <a:r>
              <a:rPr lang="en-GB" b="1" dirty="0">
                <a:ln>
                  <a:solidFill>
                    <a:schemeClr val="tx1"/>
                  </a:solidFill>
                </a:ln>
                <a:solidFill>
                  <a:schemeClr val="accent2">
                    <a:lumMod val="60000"/>
                    <a:lumOff val="40000"/>
                  </a:schemeClr>
                </a:solidFill>
                <a:latin typeface="Book Antiqua" pitchFamily="18" charset="0"/>
              </a:rPr>
              <a:t> </a:t>
            </a:r>
            <a:r>
              <a:rPr lang="en-GB" b="1" dirty="0" err="1">
                <a:ln>
                  <a:solidFill>
                    <a:schemeClr val="tx1"/>
                  </a:solidFill>
                </a:ln>
                <a:solidFill>
                  <a:schemeClr val="accent2">
                    <a:lumMod val="60000"/>
                    <a:lumOff val="40000"/>
                  </a:schemeClr>
                </a:solidFill>
                <a:latin typeface="Book Antiqua" pitchFamily="18" charset="0"/>
              </a:rPr>
              <a:t>omentum</a:t>
            </a:r>
            <a:r>
              <a:rPr lang="en-GB"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Omentum</a:t>
            </a:r>
            <a:r>
              <a:rPr lang="sr-Latn-CS" b="1" dirty="0">
                <a:ln>
                  <a:solidFill>
                    <a:schemeClr val="tx1"/>
                  </a:solidFill>
                </a:ln>
                <a:solidFill>
                  <a:schemeClr val="accent2">
                    <a:lumMod val="60000"/>
                    <a:lumOff val="40000"/>
                  </a:schemeClr>
                </a:solidFill>
                <a:latin typeface="Book Antiqua" pitchFamily="18" charset="0"/>
              </a:rPr>
              <a:t> minus</a:t>
            </a:r>
            <a:r>
              <a:rPr lang="en-GB" b="1" dirty="0">
                <a:ln>
                  <a:solidFill>
                    <a:schemeClr val="tx1"/>
                  </a:solidFill>
                </a:ln>
                <a:solidFill>
                  <a:schemeClr val="accent2">
                    <a:lumMod val="60000"/>
                    <a:lumOff val="40000"/>
                  </a:schemeClr>
                </a:solidFill>
                <a:latin typeface="Book Antiqua" pitchFamily="18" charset="0"/>
              </a:rPr>
              <a:t>)</a:t>
            </a:r>
          </a:p>
          <a:p>
            <a:pPr>
              <a:defRPr/>
            </a:pPr>
            <a:r>
              <a:rPr lang="en-GB" sz="2000" b="0" i="0" dirty="0">
                <a:effectLst/>
                <a:latin typeface="+mn-lt"/>
              </a:rPr>
              <a:t>Attaches the liver to the lesser curvature of the stomach and first part of the duodenum. </a:t>
            </a:r>
            <a:br>
              <a:rPr lang="en-GB" sz="2000" b="0" i="0" dirty="0">
                <a:effectLst/>
                <a:latin typeface="+mn-lt"/>
              </a:rPr>
            </a:br>
            <a:r>
              <a:rPr lang="en-GB" sz="2000" b="0" i="0" dirty="0">
                <a:effectLst/>
                <a:latin typeface="+mn-lt"/>
              </a:rPr>
              <a:t>It consists of:</a:t>
            </a:r>
            <a:br>
              <a:rPr lang="en-GB" sz="2000" b="0" i="0" dirty="0">
                <a:effectLst/>
                <a:latin typeface="+mn-lt"/>
              </a:rPr>
            </a:br>
            <a:endParaRPr lang="sr-Latn-CS" dirty="0"/>
          </a:p>
          <a:p>
            <a:pPr>
              <a:buFontTx/>
              <a:buChar char="-"/>
              <a:defRPr/>
            </a:pPr>
            <a:r>
              <a:rPr lang="sr-Latn-CS" sz="2000" b="1" u="sng" dirty="0" err="1">
                <a:solidFill>
                  <a:srgbClr val="FFFF00"/>
                </a:solidFill>
              </a:rPr>
              <a:t>lig</a:t>
            </a:r>
            <a:r>
              <a:rPr lang="sr-Latn-CS" sz="2000" b="1" u="sng" dirty="0">
                <a:solidFill>
                  <a:srgbClr val="FFFF00"/>
                </a:solidFill>
              </a:rPr>
              <a:t>. </a:t>
            </a:r>
            <a:r>
              <a:rPr lang="en-GB" sz="2000" b="1" u="sng" dirty="0">
                <a:solidFill>
                  <a:srgbClr val="FFFF00"/>
                </a:solidFill>
              </a:rPr>
              <a:t>h</a:t>
            </a:r>
            <a:r>
              <a:rPr lang="sr-Latn-CS" sz="2000" b="1" u="sng" dirty="0" err="1">
                <a:solidFill>
                  <a:srgbClr val="FFFF00"/>
                </a:solidFill>
              </a:rPr>
              <a:t>epatogastricum</a:t>
            </a:r>
            <a:endParaRPr lang="en-GB" sz="2000" b="1" u="sng" dirty="0">
              <a:solidFill>
                <a:srgbClr val="FFFF00"/>
              </a:solidFill>
            </a:endParaRPr>
          </a:p>
          <a:p>
            <a:pPr>
              <a:buFontTx/>
              <a:buChar char="-"/>
              <a:defRPr/>
            </a:pPr>
            <a:r>
              <a:rPr lang="en-GB" sz="2000" dirty="0">
                <a:latin typeface="+mn-lt"/>
              </a:rPr>
              <a:t> </a:t>
            </a:r>
            <a:r>
              <a:rPr lang="en-GB" sz="2000" b="0" i="0" dirty="0">
                <a:effectLst/>
                <a:latin typeface="+mn-lt"/>
              </a:rPr>
              <a:t>extends from the stomach to the liver</a:t>
            </a:r>
          </a:p>
          <a:p>
            <a:pPr>
              <a:defRPr/>
            </a:pPr>
            <a:r>
              <a:rPr lang="en-GB" sz="2000" dirty="0">
                <a:latin typeface="+mn-lt"/>
              </a:rPr>
              <a:t>- surrounds right and left gastric artery</a:t>
            </a:r>
            <a:endParaRPr lang="sr-Latn-CS" sz="2000" dirty="0"/>
          </a:p>
          <a:p>
            <a:pPr>
              <a:buFontTx/>
              <a:buChar char="-"/>
              <a:defRPr/>
            </a:pPr>
            <a:r>
              <a:rPr lang="sr-Latn-CS" sz="2000" b="1" u="sng" dirty="0">
                <a:solidFill>
                  <a:srgbClr val="FFFF00"/>
                </a:solidFill>
              </a:rPr>
              <a:t>lig. </a:t>
            </a:r>
            <a:r>
              <a:rPr lang="sr-Latn-CS" sz="2000" b="1" u="sng" dirty="0" err="1">
                <a:solidFill>
                  <a:srgbClr val="FFFF00"/>
                </a:solidFill>
              </a:rPr>
              <a:t>hepatoduodenale</a:t>
            </a:r>
            <a:br>
              <a:rPr lang="en-GB" sz="2000" b="1" u="sng" dirty="0">
                <a:solidFill>
                  <a:schemeClr val="accent2">
                    <a:lumMod val="60000"/>
                    <a:lumOff val="40000"/>
                  </a:schemeClr>
                </a:solidFill>
              </a:rPr>
            </a:br>
            <a:r>
              <a:rPr lang="en-GB" sz="2000" b="1" dirty="0"/>
              <a:t> - </a:t>
            </a:r>
            <a:r>
              <a:rPr lang="en-GB" sz="2000" b="0" i="0" dirty="0">
                <a:effectLst/>
                <a:latin typeface="+mn-lt"/>
              </a:rPr>
              <a:t>extends from the duodenum to the liver</a:t>
            </a:r>
            <a:br>
              <a:rPr lang="en-GB" sz="2000" b="0" i="0" dirty="0">
                <a:effectLst/>
                <a:latin typeface="+mn-lt"/>
              </a:rPr>
            </a:br>
            <a:r>
              <a:rPr lang="en-GB" sz="2000" b="0" i="0" dirty="0">
                <a:effectLst/>
                <a:latin typeface="+mn-lt"/>
              </a:rPr>
              <a:t> - surrounds the portal triad:</a:t>
            </a:r>
            <a:endParaRPr lang="sr-Latn-CS" sz="2000" b="1" dirty="0">
              <a:ln>
                <a:solidFill>
                  <a:schemeClr val="tx1"/>
                </a:solidFill>
              </a:ln>
              <a:latin typeface="+mn-lt"/>
            </a:endParaRPr>
          </a:p>
          <a:p>
            <a:pPr>
              <a:buFontTx/>
              <a:buChar char="-"/>
              <a:defRPr/>
            </a:pPr>
            <a:endParaRPr lang="sr-Latn-CS" sz="2000" b="1" u="sng" dirty="0">
              <a:solidFill>
                <a:schemeClr val="accent2">
                  <a:lumMod val="60000"/>
                  <a:lumOff val="40000"/>
                </a:schemeClr>
              </a:solidFill>
            </a:endParaRPr>
          </a:p>
          <a:p>
            <a:pPr>
              <a:defRPr/>
            </a:pPr>
            <a:r>
              <a:rPr lang="sr-Latn-CS" sz="2000" b="1" dirty="0">
                <a:solidFill>
                  <a:srgbClr val="FFC000"/>
                </a:solidFill>
              </a:rPr>
              <a:t>     - </a:t>
            </a:r>
            <a:r>
              <a:rPr lang="sr-Latn-CS" sz="2000" b="1" dirty="0">
                <a:solidFill>
                  <a:srgbClr val="FB0540"/>
                </a:solidFill>
              </a:rPr>
              <a:t>a. hepatica propria</a:t>
            </a:r>
          </a:p>
          <a:p>
            <a:pPr>
              <a:defRPr/>
            </a:pPr>
            <a:r>
              <a:rPr lang="sr-Latn-CS" sz="2000" b="1" dirty="0">
                <a:solidFill>
                  <a:srgbClr val="688CDC"/>
                </a:solidFill>
              </a:rPr>
              <a:t>     - v. portae</a:t>
            </a:r>
          </a:p>
          <a:p>
            <a:pPr>
              <a:defRPr/>
            </a:pPr>
            <a:r>
              <a:rPr lang="sr-Latn-CS" sz="2000" b="1" dirty="0">
                <a:solidFill>
                  <a:srgbClr val="C00000"/>
                </a:solidFill>
              </a:rPr>
              <a:t>     </a:t>
            </a:r>
            <a:r>
              <a:rPr lang="sr-Latn-CS" sz="2000" b="1" dirty="0">
                <a:ln>
                  <a:solidFill>
                    <a:schemeClr val="accent2">
                      <a:lumMod val="75000"/>
                    </a:schemeClr>
                  </a:solidFill>
                </a:ln>
                <a:solidFill>
                  <a:schemeClr val="accent2">
                    <a:lumMod val="40000"/>
                    <a:lumOff val="60000"/>
                  </a:schemeClr>
                </a:solidFill>
              </a:rPr>
              <a:t>- ductus choledochus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417794" y="-26888"/>
            <a:ext cx="4208588" cy="584775"/>
          </a:xfrm>
          <a:prstGeom prst="rect">
            <a:avLst/>
          </a:prstGeom>
          <a:noFill/>
          <a:ln w="9525">
            <a:noFill/>
            <a:miter lim="800000"/>
            <a:headEnd/>
            <a:tailEnd/>
          </a:ln>
        </p:spPr>
        <p:txBody>
          <a:bodyPr wrap="none">
            <a:spAutoFit/>
          </a:bodyPr>
          <a:lstStyle/>
          <a:p>
            <a:r>
              <a:rPr lang="en-GB" sz="3200" b="1" dirty="0">
                <a:solidFill>
                  <a:srgbClr val="FFFF00"/>
                </a:solidFill>
              </a:rPr>
              <a:t>HEPATIC RECESSES</a:t>
            </a:r>
            <a:endParaRPr lang="en-US" sz="3200" b="1" dirty="0">
              <a:solidFill>
                <a:srgbClr val="FFFF00"/>
              </a:solidFill>
            </a:endParaRPr>
          </a:p>
        </p:txBody>
      </p:sp>
      <p:sp>
        <p:nvSpPr>
          <p:cNvPr id="4" name="Rectangle 3"/>
          <p:cNvSpPr/>
          <p:nvPr/>
        </p:nvSpPr>
        <p:spPr>
          <a:xfrm>
            <a:off x="3840" y="557887"/>
            <a:ext cx="9036496" cy="4093428"/>
          </a:xfrm>
          <a:prstGeom prst="rect">
            <a:avLst/>
          </a:prstGeom>
        </p:spPr>
        <p:txBody>
          <a:bodyPr wrap="square">
            <a:spAutoFit/>
          </a:bodyPr>
          <a:lstStyle/>
          <a:p>
            <a:pPr algn="just"/>
            <a:r>
              <a:rPr lang="en-GB" sz="2000" b="0" i="0" dirty="0">
                <a:effectLst/>
                <a:latin typeface="+mn-lt"/>
              </a:rPr>
              <a:t>The </a:t>
            </a:r>
            <a:r>
              <a:rPr lang="en-GB" sz="2000" b="1" i="0" dirty="0">
                <a:solidFill>
                  <a:srgbClr val="FFC000"/>
                </a:solidFill>
                <a:effectLst/>
                <a:latin typeface="+mn-lt"/>
              </a:rPr>
              <a:t>hepatic recesses</a:t>
            </a:r>
            <a:r>
              <a:rPr lang="en-GB" sz="2000" b="0" i="0" dirty="0">
                <a:solidFill>
                  <a:srgbClr val="FFC000"/>
                </a:solidFill>
                <a:effectLst/>
                <a:latin typeface="+mn-lt"/>
              </a:rPr>
              <a:t> </a:t>
            </a:r>
            <a:r>
              <a:rPr lang="en-GB" sz="2000" b="0" i="0" dirty="0">
                <a:effectLst/>
                <a:latin typeface="+mn-lt"/>
              </a:rPr>
              <a:t>are anatomical spaces between the liver and surrounding structures. They are of clinical importance as infection may collect in these areas, forming an abscess.</a:t>
            </a:r>
          </a:p>
          <a:p>
            <a:pPr algn="just">
              <a:buFont typeface="Arial" panose="020B0604020202020204" pitchFamily="34" charset="0"/>
              <a:buChar char="•"/>
            </a:pPr>
            <a:r>
              <a:rPr lang="en-GB" sz="2000" b="1" i="0" dirty="0">
                <a:solidFill>
                  <a:srgbClr val="FFFF00"/>
                </a:solidFill>
                <a:effectLst/>
                <a:latin typeface="+mn-lt"/>
              </a:rPr>
              <a:t>Subphrenic recess</a:t>
            </a:r>
            <a:r>
              <a:rPr lang="en-GB" sz="2000" b="0" i="0" dirty="0">
                <a:solidFill>
                  <a:srgbClr val="FFFF00"/>
                </a:solidFill>
                <a:effectLst/>
                <a:latin typeface="+mn-lt"/>
              </a:rPr>
              <a:t> </a:t>
            </a:r>
            <a:r>
              <a:rPr lang="en-GB" sz="2000" b="0" i="0" dirty="0">
                <a:effectLst/>
                <a:latin typeface="+mn-lt"/>
              </a:rPr>
              <a:t>– located between the diaphragm and the anterior and superior aspects of the liver. They are divided into a right and left by the falciform ligament.</a:t>
            </a:r>
          </a:p>
          <a:p>
            <a:pPr algn="just">
              <a:buFont typeface="Arial" panose="020B0604020202020204" pitchFamily="34" charset="0"/>
              <a:buChar char="•"/>
            </a:pPr>
            <a:r>
              <a:rPr lang="en-GB" sz="2000" b="1" i="0" dirty="0">
                <a:solidFill>
                  <a:srgbClr val="FFFF00"/>
                </a:solidFill>
                <a:effectLst/>
                <a:latin typeface="+mn-lt"/>
              </a:rPr>
              <a:t>Subhepatic space </a:t>
            </a:r>
            <a:r>
              <a:rPr lang="en-GB" sz="2000" b="0" i="0" dirty="0">
                <a:effectLst/>
                <a:latin typeface="+mn-lt"/>
              </a:rPr>
              <a:t>– a subdivision of the </a:t>
            </a:r>
            <a:r>
              <a:rPr lang="en-GB" sz="2000" b="0" i="0" dirty="0" err="1">
                <a:effectLst/>
                <a:latin typeface="+mn-lt"/>
              </a:rPr>
              <a:t>supracolic</a:t>
            </a:r>
            <a:r>
              <a:rPr lang="en-GB" sz="2000" b="0" i="0" dirty="0">
                <a:effectLst/>
                <a:latin typeface="+mn-lt"/>
              </a:rPr>
              <a:t> compartment (above the transverse mesocolon), this peritoneal space is located between the inferior surface of the liver and the transverse colon.</a:t>
            </a:r>
          </a:p>
          <a:p>
            <a:pPr algn="just">
              <a:buFont typeface="Arial" panose="020B0604020202020204" pitchFamily="34" charset="0"/>
              <a:buChar char="•"/>
            </a:pPr>
            <a:r>
              <a:rPr lang="en-GB" sz="2000" b="1" i="0" dirty="0">
                <a:solidFill>
                  <a:srgbClr val="FFFF00"/>
                </a:solidFill>
                <a:effectLst/>
                <a:latin typeface="+mn-lt"/>
              </a:rPr>
              <a:t>Hepatorenal recess (Morison’s pouch)</a:t>
            </a:r>
            <a:r>
              <a:rPr lang="en-GB" sz="2000" b="0" i="0" dirty="0">
                <a:solidFill>
                  <a:srgbClr val="FFFF00"/>
                </a:solidFill>
                <a:effectLst/>
                <a:latin typeface="+mn-lt"/>
              </a:rPr>
              <a:t> </a:t>
            </a:r>
            <a:r>
              <a:rPr lang="en-GB" sz="2000" b="0" i="0" dirty="0">
                <a:effectLst/>
                <a:latin typeface="+mn-lt"/>
              </a:rPr>
              <a:t>– a potential space between the visceral surface of the liver and the posterior peritoneum anterior to right kidney. This is the deepest part of the peritoneal cavity when supine (lying flat), therefore pathological abdominal fluid such as blood or ascites is most likely to collect in this region in a bedridden patient.</a:t>
            </a:r>
          </a:p>
        </p:txBody>
      </p:sp>
      <p:pic>
        <p:nvPicPr>
          <p:cNvPr id="2" name="Picture 8" descr="extended Focused Abdominal Scan for Trauma (eFAST) Exam - docnesia.com">
            <a:extLst>
              <a:ext uri="{FF2B5EF4-FFF2-40B4-BE49-F238E27FC236}">
                <a16:creationId xmlns:a16="http://schemas.microsoft.com/office/drawing/2014/main" id="{FE060D71-8A58-B033-1734-423853697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7726" y="4438642"/>
            <a:ext cx="3100778" cy="241935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ubphrenic recess (Recessus subphrenicus); Image: Paul Kim ...">
            <a:extLst>
              <a:ext uri="{FF2B5EF4-FFF2-40B4-BE49-F238E27FC236}">
                <a16:creationId xmlns:a16="http://schemas.microsoft.com/office/drawing/2014/main" id="{810822B2-4251-C7A3-8F82-4286D52B27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236" r="7205" b="24156"/>
          <a:stretch/>
        </p:blipFill>
        <p:spPr bwMode="auto">
          <a:xfrm>
            <a:off x="2692857" y="4690029"/>
            <a:ext cx="3319303" cy="216797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436A9334-8FDF-9B9D-10F0-D555604F12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4636259"/>
            <a:ext cx="2605892" cy="2236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72770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l="20508" t="8437" r="30273" b="10001"/>
          <a:stretch>
            <a:fillRect/>
          </a:stretch>
        </p:blipFill>
        <p:spPr bwMode="auto">
          <a:xfrm>
            <a:off x="4614324" y="1412776"/>
            <a:ext cx="4521528" cy="4683364"/>
          </a:xfrm>
          <a:prstGeom prst="rect">
            <a:avLst/>
          </a:prstGeom>
          <a:noFill/>
          <a:ln w="9525">
            <a:noFill/>
            <a:miter lim="800000"/>
            <a:headEnd/>
            <a:tailEnd/>
          </a:ln>
        </p:spPr>
      </p:pic>
      <p:sp>
        <p:nvSpPr>
          <p:cNvPr id="3" name="Title 1"/>
          <p:cNvSpPr txBox="1">
            <a:spLocks/>
          </p:cNvSpPr>
          <p:nvPr/>
        </p:nvSpPr>
        <p:spPr>
          <a:xfrm>
            <a:off x="500063" y="142875"/>
            <a:ext cx="8229600" cy="654050"/>
          </a:xfrm>
          <a:prstGeom prst="rect">
            <a:avLst/>
          </a:prstGeom>
        </p:spPr>
        <p:txBody>
          <a:bodyPr/>
          <a:lstStyle/>
          <a:p>
            <a:pPr algn="ctr" eaLnBrk="1" hangingPunct="1">
              <a:defRPr/>
            </a:pPr>
            <a:r>
              <a:rPr lang="en-GB" sz="4000" b="1" kern="0" dirty="0">
                <a:solidFill>
                  <a:schemeClr val="hlink"/>
                </a:solidFill>
                <a:effectLst>
                  <a:outerShdw blurRad="38100" dist="38100" dir="2700000" algn="tl">
                    <a:srgbClr val="000000"/>
                  </a:outerShdw>
                </a:effectLst>
                <a:latin typeface="+mj-lt"/>
                <a:ea typeface="+mj-ea"/>
                <a:cs typeface="+mj-cs"/>
              </a:rPr>
              <a:t>LIVER</a:t>
            </a:r>
            <a:r>
              <a:rPr lang="sr-Latn-CS" sz="4000" b="1" kern="0" dirty="0">
                <a:solidFill>
                  <a:schemeClr val="hlink"/>
                </a:solidFill>
                <a:effectLst>
                  <a:outerShdw blurRad="38100" dist="38100" dir="2700000" algn="tl">
                    <a:srgbClr val="000000"/>
                  </a:outerShdw>
                </a:effectLst>
                <a:latin typeface="+mj-lt"/>
                <a:ea typeface="+mj-ea"/>
                <a:cs typeface="+mj-cs"/>
              </a:rPr>
              <a:t> (</a:t>
            </a:r>
            <a:r>
              <a:rPr lang="en-GB" sz="4000" b="1" kern="0" dirty="0">
                <a:solidFill>
                  <a:schemeClr val="hlink"/>
                </a:solidFill>
                <a:effectLst>
                  <a:outerShdw blurRad="38100" dist="38100" dir="2700000" algn="tl">
                    <a:srgbClr val="000000"/>
                  </a:outerShdw>
                </a:effectLst>
                <a:latin typeface="+mj-lt"/>
                <a:ea typeface="+mj-ea"/>
                <a:cs typeface="+mj-cs"/>
              </a:rPr>
              <a:t>structure</a:t>
            </a:r>
            <a:r>
              <a:rPr lang="sr-Latn-CS" sz="4000" b="1" kern="0" dirty="0">
                <a:solidFill>
                  <a:schemeClr val="hlink"/>
                </a:solidFill>
                <a:effectLst>
                  <a:outerShdw blurRad="38100" dist="38100" dir="2700000" algn="tl">
                    <a:srgbClr val="000000"/>
                  </a:outerShdw>
                </a:effectLst>
                <a:latin typeface="+mj-lt"/>
                <a:ea typeface="+mj-ea"/>
                <a:cs typeface="+mj-cs"/>
              </a:rPr>
              <a:t>)</a:t>
            </a:r>
            <a:endParaRPr lang="sr-Latn-CS" sz="4000" b="1" kern="0" dirty="0">
              <a:solidFill>
                <a:schemeClr val="tx2"/>
              </a:solidFill>
              <a:effectLst>
                <a:outerShdw blurRad="38100" dist="38100" dir="2700000" algn="tl">
                  <a:srgbClr val="000000"/>
                </a:outerShdw>
              </a:effectLst>
              <a:latin typeface="+mj-lt"/>
              <a:ea typeface="+mj-ea"/>
              <a:cs typeface="+mj-cs"/>
            </a:endParaRPr>
          </a:p>
        </p:txBody>
      </p:sp>
      <p:sp>
        <p:nvSpPr>
          <p:cNvPr id="4" name="Content Placeholder 2"/>
          <p:cNvSpPr txBox="1">
            <a:spLocks/>
          </p:cNvSpPr>
          <p:nvPr/>
        </p:nvSpPr>
        <p:spPr>
          <a:xfrm>
            <a:off x="214313" y="3929063"/>
            <a:ext cx="1828800" cy="2714625"/>
          </a:xfrm>
          <a:prstGeom prst="rect">
            <a:avLst/>
          </a:prstGeom>
        </p:spPr>
        <p:txBody>
          <a:bodyPr/>
          <a:lstStyle/>
          <a:p>
            <a:pPr marL="342900" indent="-342900" eaLnBrk="1" hangingPunct="1">
              <a:spcBef>
                <a:spcPct val="20000"/>
              </a:spcBef>
              <a:buClr>
                <a:schemeClr val="hlink"/>
              </a:buClr>
              <a:buSzPct val="70000"/>
              <a:buFont typeface="Wingdings" pitchFamily="2" charset="2"/>
              <a:buChar char="n"/>
              <a:defRPr/>
            </a:pPr>
            <a:r>
              <a:rPr lang="en-GB" sz="2400" kern="0" dirty="0">
                <a:solidFill>
                  <a:srgbClr val="80E9F4"/>
                </a:solidFill>
                <a:effectLst>
                  <a:outerShdw blurRad="38100" dist="38100" dir="2700000" algn="tl">
                    <a:srgbClr val="000000"/>
                  </a:outerShdw>
                </a:effectLst>
                <a:latin typeface="+mn-lt"/>
              </a:rPr>
              <a:t>Lobes</a:t>
            </a:r>
            <a:endParaRPr lang="sr-Latn-CS" sz="2400" kern="0" dirty="0">
              <a:solidFill>
                <a:srgbClr val="80E9F4"/>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Cyrl-CS" sz="2400" kern="0" dirty="0">
              <a:solidFill>
                <a:srgbClr val="80E9F4"/>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buFont typeface="Wingdings" pitchFamily="2" charset="2"/>
              <a:buChar char="n"/>
              <a:defRPr/>
            </a:pPr>
            <a:r>
              <a:rPr lang="en-GB" sz="2400" kern="0" dirty="0">
                <a:solidFill>
                  <a:srgbClr val="80E9F4"/>
                </a:solidFill>
                <a:effectLst>
                  <a:outerShdw blurRad="38100" dist="38100" dir="2700000" algn="tl">
                    <a:srgbClr val="000000"/>
                  </a:outerShdw>
                </a:effectLst>
                <a:latin typeface="+mn-lt"/>
              </a:rPr>
              <a:t>Segments</a:t>
            </a:r>
            <a:endParaRPr lang="sr-Latn-CS" sz="2400" kern="0" dirty="0">
              <a:solidFill>
                <a:srgbClr val="80E9F4"/>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defRPr/>
            </a:pPr>
            <a:endParaRPr lang="sr-Latn-CS" sz="2400" kern="0" dirty="0">
              <a:solidFill>
                <a:srgbClr val="80E9F4"/>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buFont typeface="Wingdings" pitchFamily="2" charset="2"/>
              <a:buChar char="n"/>
              <a:defRPr/>
            </a:pPr>
            <a:r>
              <a:rPr lang="en-GB" sz="2400" kern="0" dirty="0">
                <a:solidFill>
                  <a:srgbClr val="80E9F4"/>
                </a:solidFill>
                <a:effectLst>
                  <a:outerShdw blurRad="38100" dist="38100" dir="2700000" algn="tl">
                    <a:srgbClr val="000000"/>
                  </a:outerShdw>
                </a:effectLst>
                <a:latin typeface="+mn-lt"/>
              </a:rPr>
              <a:t>Lobules</a:t>
            </a:r>
            <a:endParaRPr lang="sr-Latn-CS" sz="2400" kern="0" dirty="0">
              <a:solidFill>
                <a:srgbClr val="80E9F4"/>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buFont typeface="Wingdings" pitchFamily="2" charset="2"/>
              <a:buNone/>
              <a:defRPr/>
            </a:pPr>
            <a:r>
              <a:rPr lang="sr-Latn-CS" sz="3200" kern="0" dirty="0">
                <a:effectLst>
                  <a:outerShdw blurRad="38100" dist="38100" dir="2700000" algn="tl">
                    <a:srgbClr val="000000"/>
                  </a:outerShdw>
                </a:effectLst>
                <a:latin typeface="+mn-lt"/>
              </a:rPr>
              <a:t>	</a:t>
            </a:r>
            <a:endParaRPr lang="sr-Latn-CS" sz="2000" kern="0" dirty="0">
              <a:solidFill>
                <a:srgbClr val="80E9F4"/>
              </a:solidFill>
              <a:effectLst>
                <a:outerShdw blurRad="38100" dist="38100" dir="2700000" algn="tl">
                  <a:srgbClr val="000000"/>
                </a:outerShdw>
              </a:effectLst>
              <a:latin typeface="+mn-lt"/>
            </a:endParaRPr>
          </a:p>
        </p:txBody>
      </p:sp>
      <p:sp>
        <p:nvSpPr>
          <p:cNvPr id="5" name="Content Placeholder 2"/>
          <p:cNvSpPr txBox="1">
            <a:spLocks/>
          </p:cNvSpPr>
          <p:nvPr/>
        </p:nvSpPr>
        <p:spPr>
          <a:xfrm>
            <a:off x="0" y="928688"/>
            <a:ext cx="4714450" cy="2714625"/>
          </a:xfrm>
          <a:prstGeom prst="rect">
            <a:avLst/>
          </a:prstGeom>
        </p:spPr>
        <p:txBody>
          <a:bodyPr/>
          <a:lstStyle/>
          <a:p>
            <a:pPr marL="342900" indent="-342900" eaLnBrk="1" hangingPunct="1">
              <a:spcBef>
                <a:spcPct val="20000"/>
              </a:spcBef>
              <a:buClr>
                <a:schemeClr val="hlink"/>
              </a:buClr>
              <a:buSzPct val="70000"/>
              <a:buFont typeface="Wingdings" pitchFamily="2" charset="2"/>
              <a:buChar char="n"/>
              <a:defRPr/>
            </a:pPr>
            <a:r>
              <a:rPr lang="sr-Latn-CS" sz="2400" kern="0" dirty="0">
                <a:solidFill>
                  <a:srgbClr val="FFC000"/>
                </a:solidFill>
                <a:effectLst>
                  <a:outerShdw blurRad="38100" dist="38100" dir="2700000" algn="tl">
                    <a:srgbClr val="000000"/>
                  </a:outerShdw>
                </a:effectLst>
                <a:latin typeface="+mn-lt"/>
              </a:rPr>
              <a:t>Tunica serosa</a:t>
            </a:r>
          </a:p>
          <a:p>
            <a:pPr marL="342900" indent="-342900" eaLnBrk="1" hangingPunct="1">
              <a:spcBef>
                <a:spcPct val="20000"/>
              </a:spcBef>
              <a:buClr>
                <a:schemeClr val="hlink"/>
              </a:buClr>
              <a:buSzPct val="70000"/>
              <a:defRPr/>
            </a:pPr>
            <a:endParaRPr lang="sr-Latn-CS" sz="2400" kern="0" dirty="0">
              <a:solidFill>
                <a:srgbClr val="FFC000"/>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buFont typeface="Wingdings" pitchFamily="2" charset="2"/>
              <a:buChar char="n"/>
              <a:defRPr/>
            </a:pPr>
            <a:r>
              <a:rPr lang="sr-Latn-CS" sz="2400" kern="0" dirty="0">
                <a:solidFill>
                  <a:srgbClr val="FFC000"/>
                </a:solidFill>
                <a:effectLst>
                  <a:outerShdw blurRad="38100" dist="38100" dir="2700000" algn="tl">
                    <a:srgbClr val="000000"/>
                  </a:outerShdw>
                </a:effectLst>
                <a:latin typeface="+mn-lt"/>
              </a:rPr>
              <a:t>Tela subserosa</a:t>
            </a:r>
          </a:p>
          <a:p>
            <a:pPr marL="342900" indent="-342900" eaLnBrk="1" hangingPunct="1">
              <a:spcBef>
                <a:spcPct val="20000"/>
              </a:spcBef>
              <a:buClr>
                <a:schemeClr val="hlink"/>
              </a:buClr>
              <a:buSzPct val="70000"/>
              <a:defRPr/>
            </a:pPr>
            <a:endParaRPr lang="sr-Latn-CS" sz="2400" kern="0" dirty="0">
              <a:solidFill>
                <a:srgbClr val="FFC000"/>
              </a:solidFill>
              <a:effectLst>
                <a:outerShdw blurRad="38100" dist="38100" dir="2700000" algn="tl">
                  <a:srgbClr val="000000"/>
                </a:outerShdw>
              </a:effectLst>
              <a:latin typeface="+mn-lt"/>
            </a:endParaRPr>
          </a:p>
          <a:p>
            <a:pPr marL="342900" indent="-342900" eaLnBrk="1" hangingPunct="1">
              <a:spcBef>
                <a:spcPct val="20000"/>
              </a:spcBef>
              <a:buClr>
                <a:schemeClr val="hlink"/>
              </a:buClr>
              <a:buSzPct val="70000"/>
              <a:buFont typeface="Wingdings" pitchFamily="2" charset="2"/>
              <a:buChar char="n"/>
              <a:defRPr/>
            </a:pPr>
            <a:r>
              <a:rPr lang="sr-Latn-CS" sz="2400" kern="0" dirty="0" err="1">
                <a:solidFill>
                  <a:srgbClr val="FFC000"/>
                </a:solidFill>
                <a:effectLst>
                  <a:outerShdw blurRad="38100" dist="38100" dir="2700000" algn="tl">
                    <a:srgbClr val="000000"/>
                  </a:outerShdw>
                </a:effectLst>
                <a:latin typeface="+mn-lt"/>
              </a:rPr>
              <a:t>Tunica</a:t>
            </a:r>
            <a:r>
              <a:rPr lang="sr-Latn-CS" sz="2400" kern="0" dirty="0">
                <a:solidFill>
                  <a:srgbClr val="FFC000"/>
                </a:solidFill>
                <a:effectLst>
                  <a:outerShdw blurRad="38100" dist="38100" dir="2700000" algn="tl">
                    <a:srgbClr val="000000"/>
                  </a:outerShdw>
                </a:effectLst>
                <a:latin typeface="+mn-lt"/>
              </a:rPr>
              <a:t> </a:t>
            </a:r>
            <a:r>
              <a:rPr lang="sr-Latn-CS" sz="2400" kern="0" dirty="0" err="1">
                <a:solidFill>
                  <a:srgbClr val="FFC000"/>
                </a:solidFill>
                <a:effectLst>
                  <a:outerShdw blurRad="38100" dist="38100" dir="2700000" algn="tl">
                    <a:srgbClr val="000000"/>
                  </a:outerShdw>
                </a:effectLst>
                <a:latin typeface="+mn-lt"/>
              </a:rPr>
              <a:t>fibrosa</a:t>
            </a:r>
            <a:r>
              <a:rPr lang="en-GB" sz="2400" kern="0" dirty="0">
                <a:solidFill>
                  <a:srgbClr val="FFC000"/>
                </a:solidFill>
                <a:effectLst>
                  <a:outerShdw blurRad="38100" dist="38100" dir="2700000" algn="tl">
                    <a:srgbClr val="000000"/>
                  </a:outerShdw>
                </a:effectLst>
                <a:latin typeface="+mn-lt"/>
              </a:rPr>
              <a:t> (Glisson’s capsule) </a:t>
            </a:r>
            <a:endParaRPr lang="sr-Latn-CS" sz="2400" kern="0" dirty="0">
              <a:solidFill>
                <a:srgbClr val="FFC000"/>
              </a:solidFill>
              <a:effectLst>
                <a:outerShdw blurRad="38100" dist="38100" dir="2700000" algn="tl">
                  <a:srgbClr val="000000"/>
                </a:outerShdw>
              </a:effectLst>
              <a:latin typeface="+mn-lt"/>
            </a:endParaRPr>
          </a:p>
        </p:txBody>
      </p:sp>
      <p:sp>
        <p:nvSpPr>
          <p:cNvPr id="11270" name="TextBox 6"/>
          <p:cNvSpPr txBox="1">
            <a:spLocks noChangeArrowheads="1"/>
          </p:cNvSpPr>
          <p:nvPr/>
        </p:nvSpPr>
        <p:spPr bwMode="auto">
          <a:xfrm>
            <a:off x="500063" y="390029"/>
            <a:ext cx="1486304" cy="461665"/>
          </a:xfrm>
          <a:prstGeom prst="rect">
            <a:avLst/>
          </a:prstGeom>
          <a:noFill/>
          <a:ln w="9525">
            <a:noFill/>
            <a:miter lim="800000"/>
            <a:headEnd/>
            <a:tailEnd/>
          </a:ln>
        </p:spPr>
        <p:txBody>
          <a:bodyPr wrap="none">
            <a:spAutoFit/>
          </a:bodyPr>
          <a:lstStyle/>
          <a:p>
            <a:r>
              <a:rPr lang="en-GB" sz="2400" b="1" u="sng" dirty="0">
                <a:solidFill>
                  <a:srgbClr val="FFC000"/>
                </a:solidFill>
                <a:latin typeface="Book Antiqua" pitchFamily="18" charset="0"/>
              </a:rPr>
              <a:t>Covering</a:t>
            </a:r>
            <a:endParaRPr lang="sr-Latn-CS" sz="2400" b="1" u="sng" dirty="0">
              <a:solidFill>
                <a:srgbClr val="FFC000"/>
              </a:solidFill>
              <a:latin typeface="Book Antiqua" pitchFamily="18" charset="0"/>
            </a:endParaRPr>
          </a:p>
        </p:txBody>
      </p:sp>
      <p:sp>
        <p:nvSpPr>
          <p:cNvPr id="11271" name="TextBox 7"/>
          <p:cNvSpPr txBox="1">
            <a:spLocks noChangeArrowheads="1"/>
          </p:cNvSpPr>
          <p:nvPr/>
        </p:nvSpPr>
        <p:spPr bwMode="auto">
          <a:xfrm>
            <a:off x="500063" y="3324226"/>
            <a:ext cx="1911101" cy="461665"/>
          </a:xfrm>
          <a:prstGeom prst="rect">
            <a:avLst/>
          </a:prstGeom>
          <a:noFill/>
          <a:ln w="9525">
            <a:noFill/>
            <a:miter lim="800000"/>
            <a:headEnd/>
            <a:tailEnd/>
          </a:ln>
        </p:spPr>
        <p:txBody>
          <a:bodyPr wrap="none">
            <a:spAutoFit/>
          </a:bodyPr>
          <a:lstStyle/>
          <a:p>
            <a:r>
              <a:rPr lang="en-GB" sz="2400" b="1" u="sng" dirty="0">
                <a:solidFill>
                  <a:srgbClr val="80E9F4"/>
                </a:solidFill>
                <a:latin typeface="Book Antiqua" pitchFamily="18" charset="0"/>
              </a:rPr>
              <a:t>Parenchyma</a:t>
            </a:r>
            <a:endParaRPr lang="sr-Latn-CS" sz="2400" b="1" u="sng" dirty="0">
              <a:solidFill>
                <a:srgbClr val="80E9F4"/>
              </a:solidFill>
              <a:latin typeface="Book Antiqua"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undefined">
            <a:extLst>
              <a:ext uri="{FF2B5EF4-FFF2-40B4-BE49-F238E27FC236}">
                <a16:creationId xmlns:a16="http://schemas.microsoft.com/office/drawing/2014/main" id="{C486571F-21F2-4D02-5D3B-23E19EFA4E5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2768419"/>
            <a:ext cx="7263640" cy="40895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3B3D4D6-425B-D3EB-80CB-BBD24B0685EB}"/>
              </a:ext>
            </a:extLst>
          </p:cNvPr>
          <p:cNvSpPr txBox="1"/>
          <p:nvPr/>
        </p:nvSpPr>
        <p:spPr>
          <a:xfrm>
            <a:off x="0" y="116632"/>
            <a:ext cx="9144000" cy="2554545"/>
          </a:xfrm>
          <a:prstGeom prst="rect">
            <a:avLst/>
          </a:prstGeom>
          <a:noFill/>
        </p:spPr>
        <p:txBody>
          <a:bodyPr wrap="square">
            <a:spAutoFit/>
          </a:bodyPr>
          <a:lstStyle/>
          <a:p>
            <a:r>
              <a:rPr lang="en-GB" sz="2000" b="0" i="0" dirty="0">
                <a:effectLst/>
                <a:latin typeface="+mn-lt"/>
              </a:rPr>
              <a:t>- Functionally, the liver is divided into two roughly equal parts, the </a:t>
            </a:r>
            <a:r>
              <a:rPr lang="en-GB" sz="2000" b="1" i="0" dirty="0">
                <a:solidFill>
                  <a:srgbClr val="FFFF00"/>
                </a:solidFill>
                <a:effectLst/>
                <a:latin typeface="+mn-lt"/>
              </a:rPr>
              <a:t>true right lobe</a:t>
            </a:r>
            <a:r>
              <a:rPr lang="en-GB" sz="2000" b="0" i="0" dirty="0">
                <a:solidFill>
                  <a:srgbClr val="FFFF00"/>
                </a:solidFill>
                <a:effectLst/>
                <a:latin typeface="+mn-lt"/>
              </a:rPr>
              <a:t> </a:t>
            </a:r>
            <a:r>
              <a:rPr lang="en-GB" sz="2000" b="0" i="0" dirty="0">
                <a:effectLst/>
                <a:latin typeface="+mn-lt"/>
              </a:rPr>
              <a:t>and</a:t>
            </a:r>
            <a:br>
              <a:rPr lang="en-GB" sz="2000" b="0" i="0" dirty="0">
                <a:effectLst/>
                <a:latin typeface="+mn-lt"/>
              </a:rPr>
            </a:br>
            <a:r>
              <a:rPr lang="en-GB" sz="2000" b="0" i="0" dirty="0">
                <a:effectLst/>
                <a:latin typeface="+mn-lt"/>
              </a:rPr>
              <a:t>  the</a:t>
            </a:r>
            <a:r>
              <a:rPr lang="en-GB" sz="2000" b="1" i="0" dirty="0">
                <a:effectLst/>
                <a:latin typeface="+mn-lt"/>
              </a:rPr>
              <a:t> </a:t>
            </a:r>
            <a:r>
              <a:rPr lang="en-GB" sz="2000" b="1" i="0" dirty="0">
                <a:solidFill>
                  <a:srgbClr val="FFFF00"/>
                </a:solidFill>
                <a:effectLst/>
                <a:latin typeface="+mn-lt"/>
              </a:rPr>
              <a:t>true left</a:t>
            </a:r>
            <a:r>
              <a:rPr lang="en-GB" sz="2000" b="1" dirty="0">
                <a:solidFill>
                  <a:srgbClr val="FFFF00"/>
                </a:solidFill>
                <a:latin typeface="+mn-lt"/>
              </a:rPr>
              <a:t> </a:t>
            </a:r>
            <a:r>
              <a:rPr lang="en-GB" sz="2000" b="1" i="0" dirty="0">
                <a:solidFill>
                  <a:srgbClr val="FFFF00"/>
                </a:solidFill>
                <a:effectLst/>
                <a:latin typeface="+mn-lt"/>
              </a:rPr>
              <a:t>lobe</a:t>
            </a:r>
            <a:r>
              <a:rPr lang="en-GB" sz="2000" b="0" i="0" dirty="0">
                <a:effectLst/>
                <a:latin typeface="+mn-lt"/>
              </a:rPr>
              <a:t>, on the basis of its blood supply and biliary drainage. </a:t>
            </a:r>
          </a:p>
          <a:p>
            <a:r>
              <a:rPr lang="en-GB" sz="2000" b="0" i="0" dirty="0">
                <a:effectLst/>
                <a:latin typeface="+mn-lt"/>
              </a:rPr>
              <a:t>- The plane of demarcation between these physiological lobes is located along a line</a:t>
            </a:r>
            <a:br>
              <a:rPr lang="en-GB" sz="2000" b="0" i="0" dirty="0">
                <a:effectLst/>
                <a:latin typeface="+mn-lt"/>
              </a:rPr>
            </a:br>
            <a:r>
              <a:rPr lang="en-GB" sz="2000" b="0" i="0" dirty="0">
                <a:effectLst/>
                <a:latin typeface="+mn-lt"/>
              </a:rPr>
              <a:t>  that </a:t>
            </a:r>
            <a:r>
              <a:rPr lang="en-GB" sz="2000" b="1" i="0" dirty="0">
                <a:effectLst/>
                <a:latin typeface="+mn-lt"/>
              </a:rPr>
              <a:t>joins the</a:t>
            </a:r>
            <a:r>
              <a:rPr lang="en-GB" sz="2000" b="1" dirty="0">
                <a:latin typeface="+mn-lt"/>
              </a:rPr>
              <a:t> </a:t>
            </a:r>
            <a:r>
              <a:rPr lang="en-GB" sz="2000" b="1" i="0" dirty="0">
                <a:effectLst/>
                <a:latin typeface="+mn-lt"/>
              </a:rPr>
              <a:t>tip of the gallbladder to the groove of the inferior vena cava</a:t>
            </a:r>
            <a:r>
              <a:rPr lang="en-GB" sz="2000" b="0" i="0" dirty="0">
                <a:effectLst/>
                <a:latin typeface="+mn-lt"/>
              </a:rPr>
              <a:t> on the</a:t>
            </a:r>
            <a:br>
              <a:rPr lang="en-GB" sz="2000" b="0" i="0" dirty="0">
                <a:effectLst/>
                <a:latin typeface="+mn-lt"/>
              </a:rPr>
            </a:br>
            <a:r>
              <a:rPr lang="en-GB" sz="2000" b="0" i="0" dirty="0">
                <a:effectLst/>
                <a:latin typeface="+mn-lt"/>
              </a:rPr>
              <a:t>  inferior surface of the liver (Cantlie’s line)</a:t>
            </a:r>
          </a:p>
          <a:p>
            <a:r>
              <a:rPr lang="en-GB" dirty="0">
                <a:latin typeface="+mn-lt"/>
              </a:rPr>
              <a:t>- </a:t>
            </a:r>
            <a:r>
              <a:rPr lang="en-GB" sz="2000" b="0" i="0" dirty="0">
                <a:effectLst/>
                <a:latin typeface="+mn-lt"/>
              </a:rPr>
              <a:t>The liver can be further divided into </a:t>
            </a:r>
            <a:r>
              <a:rPr lang="en-GB" sz="2000" b="1" i="0" dirty="0">
                <a:solidFill>
                  <a:srgbClr val="FFFF00"/>
                </a:solidFill>
                <a:effectLst/>
                <a:latin typeface="+mn-lt"/>
              </a:rPr>
              <a:t>eight functional segments</a:t>
            </a:r>
            <a:r>
              <a:rPr lang="en-GB" sz="2000" b="1" i="0" dirty="0">
                <a:effectLst/>
                <a:latin typeface="+mn-lt"/>
              </a:rPr>
              <a:t>, </a:t>
            </a:r>
            <a:r>
              <a:rPr lang="en-GB" sz="2000" b="0" i="0" dirty="0">
                <a:effectLst/>
                <a:latin typeface="+mn-lt"/>
              </a:rPr>
              <a:t>also based on vascular</a:t>
            </a:r>
            <a:br>
              <a:rPr lang="en-GB" sz="2000" b="0" i="0" dirty="0">
                <a:effectLst/>
                <a:latin typeface="+mn-lt"/>
              </a:rPr>
            </a:br>
            <a:r>
              <a:rPr lang="en-GB" sz="2000" b="0" i="0" dirty="0">
                <a:effectLst/>
                <a:latin typeface="+mn-lt"/>
              </a:rPr>
              <a:t>  distribution and biliary drainage. These segments are numbered; one to four are in the</a:t>
            </a:r>
            <a:br>
              <a:rPr lang="en-GB" sz="2000" b="0" i="0" dirty="0">
                <a:effectLst/>
                <a:latin typeface="+mn-lt"/>
              </a:rPr>
            </a:br>
            <a:r>
              <a:rPr lang="en-GB" sz="2000" b="0" i="0" dirty="0">
                <a:effectLst/>
                <a:latin typeface="+mn-lt"/>
              </a:rPr>
              <a:t>  left lobe, and five to eight in the right lobe. </a:t>
            </a:r>
            <a:endParaRPr lang="en-GB" sz="2000" dirty="0">
              <a:latin typeface="+mn-lt"/>
            </a:endParaRPr>
          </a:p>
        </p:txBody>
      </p:sp>
    </p:spTree>
    <p:extLst>
      <p:ext uri="{BB962C8B-B14F-4D97-AF65-F5344CB8AC3E}">
        <p14:creationId xmlns:p14="http://schemas.microsoft.com/office/powerpoint/2010/main" val="3996579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272" y="23682"/>
            <a:ext cx="8229600" cy="654050"/>
          </a:xfrm>
        </p:spPr>
        <p:txBody>
          <a:bodyPr/>
          <a:lstStyle/>
          <a:p>
            <a:pPr eaLnBrk="1" hangingPunct="1">
              <a:defRPr/>
            </a:pPr>
            <a:r>
              <a:rPr lang="en-GB" sz="4000" dirty="0">
                <a:solidFill>
                  <a:schemeClr val="hlink"/>
                </a:solidFill>
              </a:rPr>
              <a:t>LIVER</a:t>
            </a:r>
            <a:r>
              <a:rPr lang="sr-Latn-CS" sz="4000" dirty="0">
                <a:solidFill>
                  <a:schemeClr val="hlink"/>
                </a:solidFill>
              </a:rPr>
              <a:t> (</a:t>
            </a:r>
            <a:r>
              <a:rPr lang="en-GB" sz="4000" dirty="0">
                <a:solidFill>
                  <a:schemeClr val="hlink"/>
                </a:solidFill>
              </a:rPr>
              <a:t>structure</a:t>
            </a:r>
            <a:r>
              <a:rPr lang="sr-Latn-CS" sz="4000" dirty="0">
                <a:solidFill>
                  <a:schemeClr val="hlink"/>
                </a:solidFill>
              </a:rPr>
              <a:t>)</a:t>
            </a:r>
            <a:endParaRPr lang="sr-Latn-CS" sz="4000" dirty="0"/>
          </a:p>
        </p:txBody>
      </p:sp>
      <p:sp>
        <p:nvSpPr>
          <p:cNvPr id="3" name="Content Placeholder 2"/>
          <p:cNvSpPr>
            <a:spLocks noGrp="1"/>
          </p:cNvSpPr>
          <p:nvPr>
            <p:ph idx="1"/>
          </p:nvPr>
        </p:nvSpPr>
        <p:spPr>
          <a:xfrm>
            <a:off x="0" y="677732"/>
            <a:ext cx="9001125" cy="5357812"/>
          </a:xfrm>
        </p:spPr>
        <p:txBody>
          <a:bodyPr/>
          <a:lstStyle/>
          <a:p>
            <a:pPr algn="just"/>
            <a:r>
              <a:rPr lang="en-GB" sz="2000" dirty="0">
                <a:effectLst/>
              </a:rPr>
              <a:t>Segments of liver consist of </a:t>
            </a:r>
            <a:r>
              <a:rPr lang="en-GB" sz="2000" b="1" dirty="0">
                <a:solidFill>
                  <a:srgbClr val="00FFFF"/>
                </a:solidFill>
                <a:effectLst/>
              </a:rPr>
              <a:t>lobules</a:t>
            </a:r>
            <a:r>
              <a:rPr lang="en-GB" sz="2000" dirty="0">
                <a:effectLst/>
              </a:rPr>
              <a:t> that are structural units of the liver. </a:t>
            </a:r>
            <a:endParaRPr lang="en-GB" sz="2000" b="0" i="0" dirty="0">
              <a:effectLst/>
            </a:endParaRPr>
          </a:p>
          <a:p>
            <a:r>
              <a:rPr lang="en-GB" sz="2000" b="0" i="0" dirty="0">
                <a:effectLst/>
              </a:rPr>
              <a:t>Each anatomical lobule is hexagonal-shaped and made </a:t>
            </a:r>
            <a:r>
              <a:rPr lang="en-GB" sz="2000" dirty="0">
                <a:effectLst/>
              </a:rPr>
              <a:t>of cells of the liver (known as hepatocytes), </a:t>
            </a:r>
            <a:r>
              <a:rPr lang="en-GB" sz="2000" b="1" dirty="0">
                <a:solidFill>
                  <a:srgbClr val="00FFFF"/>
                </a:solidFill>
                <a:effectLst/>
              </a:rPr>
              <a:t>arranged as the plates (laminae </a:t>
            </a:r>
            <a:r>
              <a:rPr lang="en-GB" sz="2000" b="1" dirty="0" err="1">
                <a:solidFill>
                  <a:srgbClr val="00FFFF"/>
                </a:solidFill>
                <a:effectLst/>
              </a:rPr>
              <a:t>hepaticae</a:t>
            </a:r>
            <a:r>
              <a:rPr lang="en-GB" sz="2000" b="1" dirty="0">
                <a:solidFill>
                  <a:srgbClr val="00FFFF"/>
                </a:solidFill>
                <a:effectLst/>
              </a:rPr>
              <a:t>) </a:t>
            </a:r>
            <a:r>
              <a:rPr lang="en-GB" sz="2000" dirty="0">
                <a:effectLst/>
              </a:rPr>
              <a:t>that radiate from the centre of the lobule. The </a:t>
            </a:r>
            <a:r>
              <a:rPr lang="en-GB" sz="2000" b="1" dirty="0">
                <a:effectLst/>
              </a:rPr>
              <a:t>central vein </a:t>
            </a:r>
            <a:r>
              <a:rPr lang="en-GB" sz="2000" dirty="0">
                <a:effectLst/>
              </a:rPr>
              <a:t>is located in the centre of lobule.</a:t>
            </a:r>
          </a:p>
          <a:p>
            <a:r>
              <a:rPr lang="en-GB" sz="2000" b="0" i="0" dirty="0">
                <a:effectLst/>
              </a:rPr>
              <a:t>At the periphery of the hexagonal lobule are three structures collectively known as the portal triad:</a:t>
            </a:r>
          </a:p>
          <a:p>
            <a:pPr>
              <a:buFont typeface="Arial" panose="020B0604020202020204" pitchFamily="34" charset="0"/>
              <a:buChar char="•"/>
            </a:pPr>
            <a:r>
              <a:rPr lang="en-GB" sz="2000" b="1" i="0" dirty="0">
                <a:effectLst/>
              </a:rPr>
              <a:t>Arteriole </a:t>
            </a:r>
            <a:r>
              <a:rPr lang="en-GB" sz="2000" b="0" i="0" dirty="0">
                <a:effectLst/>
              </a:rPr>
              <a:t>– a branch of the hepatic artery entering the liver.</a:t>
            </a:r>
          </a:p>
          <a:p>
            <a:pPr>
              <a:buFont typeface="Arial" panose="020B0604020202020204" pitchFamily="34" charset="0"/>
              <a:buChar char="•"/>
            </a:pPr>
            <a:r>
              <a:rPr lang="en-GB" sz="2000" b="1" i="0" dirty="0">
                <a:effectLst/>
              </a:rPr>
              <a:t>Venule </a:t>
            </a:r>
            <a:r>
              <a:rPr lang="en-GB" sz="2000" b="0" i="0" dirty="0">
                <a:effectLst/>
              </a:rPr>
              <a:t>– a branch of the hepatic portal vein entering the liver.</a:t>
            </a:r>
          </a:p>
          <a:p>
            <a:pPr>
              <a:buFont typeface="Arial" panose="020B0604020202020204" pitchFamily="34" charset="0"/>
              <a:buChar char="•"/>
            </a:pPr>
            <a:r>
              <a:rPr lang="en-GB" sz="2000" b="1" i="0" dirty="0">
                <a:effectLst/>
              </a:rPr>
              <a:t>Bile duct </a:t>
            </a:r>
            <a:r>
              <a:rPr lang="en-GB" sz="2000" b="0" i="0" dirty="0">
                <a:effectLst/>
              </a:rPr>
              <a:t>– branch of the bile duct leaving the liver.</a:t>
            </a:r>
          </a:p>
          <a:p>
            <a:r>
              <a:rPr lang="en-GB" sz="2000" b="0" i="0" dirty="0">
                <a:effectLst/>
              </a:rPr>
              <a:t>The portal triad also contains </a:t>
            </a:r>
            <a:r>
              <a:rPr lang="en-GB" sz="2000" b="1" i="0" dirty="0">
                <a:effectLst/>
              </a:rPr>
              <a:t>lymphatic vessels</a:t>
            </a:r>
            <a:r>
              <a:rPr lang="en-GB" sz="2000" b="0" i="0" dirty="0">
                <a:effectLst/>
              </a:rPr>
              <a:t> and </a:t>
            </a:r>
            <a:r>
              <a:rPr lang="en-GB" sz="2000" b="1" i="0" dirty="0" err="1">
                <a:effectLst/>
              </a:rPr>
              <a:t>vagus</a:t>
            </a:r>
            <a:r>
              <a:rPr lang="en-GB" sz="2000" b="1" i="0" dirty="0">
                <a:effectLst/>
              </a:rPr>
              <a:t> nerve</a:t>
            </a:r>
            <a:r>
              <a:rPr lang="en-GB" sz="2000" b="0" i="0" dirty="0">
                <a:effectLst/>
              </a:rPr>
              <a:t> (parasympathetic) fibres.</a:t>
            </a:r>
            <a:endParaRPr lang="sr-Latn-CS" sz="1800" dirty="0">
              <a:latin typeface="Comic Sans MS" pitchFamily="66" charset="0"/>
            </a:endParaRPr>
          </a:p>
        </p:txBody>
      </p:sp>
      <p:pic>
        <p:nvPicPr>
          <p:cNvPr id="12292" name="Picture 7" descr="24"/>
          <p:cNvPicPr>
            <a:picLocks noChangeAspect="1" noChangeArrowheads="1"/>
          </p:cNvPicPr>
          <p:nvPr/>
        </p:nvPicPr>
        <p:blipFill rotWithShape="1">
          <a:blip r:embed="rId2" cstate="print"/>
          <a:srcRect l="2062" b="8475"/>
          <a:stretch/>
        </p:blipFill>
        <p:spPr bwMode="auto">
          <a:xfrm>
            <a:off x="1097876" y="4207217"/>
            <a:ext cx="3391222" cy="2650783"/>
          </a:xfrm>
          <a:prstGeom prst="rect">
            <a:avLst/>
          </a:prstGeom>
          <a:noFill/>
          <a:ln w="9525">
            <a:noFill/>
            <a:miter lim="800000"/>
            <a:headEnd/>
            <a:tailEnd/>
          </a:ln>
        </p:spPr>
      </p:pic>
      <p:pic>
        <p:nvPicPr>
          <p:cNvPr id="12293" name="Picture 6"/>
          <p:cNvPicPr>
            <a:picLocks noChangeAspect="1" noChangeArrowheads="1"/>
          </p:cNvPicPr>
          <p:nvPr/>
        </p:nvPicPr>
        <p:blipFill>
          <a:blip r:embed="rId3" cstate="print"/>
          <a:srcRect l="28711" t="18750" r="27344" b="37187"/>
          <a:stretch>
            <a:fillRect/>
          </a:stretch>
        </p:blipFill>
        <p:spPr bwMode="auto">
          <a:xfrm>
            <a:off x="4650072" y="4226026"/>
            <a:ext cx="4169418" cy="2613164"/>
          </a:xfrm>
          <a:prstGeom prst="rect">
            <a:avLst/>
          </a:prstGeom>
          <a:noFill/>
          <a:ln w="9525">
            <a:noFill/>
            <a:miter lim="800000"/>
            <a:headEnd/>
            <a:tailEnd/>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62119" cy="796925"/>
          </a:xfrm>
        </p:spPr>
        <p:txBody>
          <a:bodyPr/>
          <a:lstStyle/>
          <a:p>
            <a:pPr eaLnBrk="1" hangingPunct="1">
              <a:defRPr/>
            </a:pPr>
            <a:r>
              <a:rPr lang="en-GB" sz="4000" dirty="0">
                <a:solidFill>
                  <a:schemeClr val="hlink"/>
                </a:solidFill>
              </a:rPr>
              <a:t>LIVER</a:t>
            </a:r>
            <a:r>
              <a:rPr lang="sr-Latn-CS" sz="4000" dirty="0">
                <a:solidFill>
                  <a:schemeClr val="hlink"/>
                </a:solidFill>
              </a:rPr>
              <a:t> (</a:t>
            </a:r>
            <a:r>
              <a:rPr lang="en-GB" sz="4000" dirty="0">
                <a:solidFill>
                  <a:schemeClr val="hlink"/>
                </a:solidFill>
              </a:rPr>
              <a:t>structure</a:t>
            </a:r>
            <a:r>
              <a:rPr lang="sr-Latn-CS" sz="4000" dirty="0">
                <a:solidFill>
                  <a:schemeClr val="hlink"/>
                </a:solidFill>
              </a:rPr>
              <a:t>)</a:t>
            </a:r>
            <a:endParaRPr lang="sr-Latn-CS" sz="4000" dirty="0"/>
          </a:p>
        </p:txBody>
      </p:sp>
      <p:sp>
        <p:nvSpPr>
          <p:cNvPr id="3" name="Content Placeholder 2"/>
          <p:cNvSpPr>
            <a:spLocks noGrp="1"/>
          </p:cNvSpPr>
          <p:nvPr>
            <p:ph idx="1"/>
          </p:nvPr>
        </p:nvSpPr>
        <p:spPr>
          <a:xfrm>
            <a:off x="0" y="620688"/>
            <a:ext cx="9001125" cy="5357812"/>
          </a:xfrm>
        </p:spPr>
        <p:txBody>
          <a:bodyPr/>
          <a:lstStyle/>
          <a:p>
            <a:pPr eaLnBrk="1" hangingPunct="1">
              <a:defRPr/>
            </a:pPr>
            <a:r>
              <a:rPr lang="en-GB" sz="2000" dirty="0"/>
              <a:t>The spaces between the rows of plates of hepatocytes are </a:t>
            </a:r>
            <a:r>
              <a:rPr lang="en-GB" sz="2000" b="1" dirty="0">
                <a:solidFill>
                  <a:schemeClr val="hlink"/>
                </a:solidFill>
              </a:rPr>
              <a:t>sinusoids of liver</a:t>
            </a:r>
            <a:r>
              <a:rPr lang="en-GB" sz="2000" dirty="0">
                <a:solidFill>
                  <a:schemeClr val="hlink"/>
                </a:solidFill>
              </a:rPr>
              <a:t>, </a:t>
            </a:r>
            <a:r>
              <a:rPr lang="en-GB" sz="2000" dirty="0"/>
              <a:t>that </a:t>
            </a:r>
            <a:r>
              <a:rPr lang="en-GB" sz="2000" b="0" i="0" dirty="0">
                <a:effectLst/>
              </a:rPr>
              <a:t>are large-diameter capillaries lined by endothelial cells. The branches of portal vein and capillaries of a. hepatica propria drain into theses sinusoids.</a:t>
            </a:r>
          </a:p>
          <a:p>
            <a:pPr eaLnBrk="1" hangingPunct="1">
              <a:defRPr/>
            </a:pPr>
            <a:r>
              <a:rPr lang="en-GB" sz="2000" b="0" i="0" dirty="0">
                <a:effectLst/>
              </a:rPr>
              <a:t>Blood from a. hepatica propria enters into the sinusoids of liver lobules that drain into the central vein in the centre of the lobule. The portal vein is an additional source of blood, bringing nutrient- and antigen-rich blood from the gastrointestinal system to the liver. The branches of portal vein also drain into these sinusoids.</a:t>
            </a:r>
          </a:p>
          <a:p>
            <a:pPr eaLnBrk="1" hangingPunct="1">
              <a:defRPr/>
            </a:pPr>
            <a:r>
              <a:rPr lang="en-GB" sz="2000" b="0" i="0" dirty="0">
                <a:effectLst/>
              </a:rPr>
              <a:t>Kupffer cells, which are phagocytic cells, are found within or below the fenestrated sinusoidal endothelium and extend their processes into the sinusoids. These cells serve important filtering function, removing and processing antigens that arrive from the gastrointestinal tract or systemic circulation. </a:t>
            </a:r>
            <a:endParaRPr lang="sr-Latn-CS" sz="2000" dirty="0"/>
          </a:p>
        </p:txBody>
      </p:sp>
      <p:pic>
        <p:nvPicPr>
          <p:cNvPr id="12293" name="Picture 6"/>
          <p:cNvPicPr>
            <a:picLocks noChangeAspect="1" noChangeArrowheads="1"/>
          </p:cNvPicPr>
          <p:nvPr/>
        </p:nvPicPr>
        <p:blipFill>
          <a:blip r:embed="rId2" cstate="print"/>
          <a:srcRect l="28711" t="18750" r="27344" b="37187"/>
          <a:stretch>
            <a:fillRect/>
          </a:stretch>
        </p:blipFill>
        <p:spPr bwMode="auto">
          <a:xfrm>
            <a:off x="5007209" y="4353809"/>
            <a:ext cx="3751262" cy="2351087"/>
          </a:xfrm>
          <a:prstGeom prst="rect">
            <a:avLst/>
          </a:prstGeom>
          <a:noFill/>
          <a:ln w="9525">
            <a:noFill/>
            <a:miter lim="800000"/>
            <a:headEnd/>
            <a:tailEnd/>
          </a:ln>
        </p:spPr>
      </p:pic>
      <p:pic>
        <p:nvPicPr>
          <p:cNvPr id="5122" name="Picture 2">
            <a:extLst>
              <a:ext uri="{FF2B5EF4-FFF2-40B4-BE49-F238E27FC236}">
                <a16:creationId xmlns:a16="http://schemas.microsoft.com/office/drawing/2014/main" id="{5332BD28-0625-651C-D4A8-2A23EDFC59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41" y="4185570"/>
            <a:ext cx="4223514" cy="2657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75435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142875"/>
            <a:ext cx="8229600" cy="654050"/>
          </a:xfrm>
        </p:spPr>
        <p:txBody>
          <a:bodyPr/>
          <a:lstStyle/>
          <a:p>
            <a:pPr eaLnBrk="1" hangingPunct="1">
              <a:defRPr/>
            </a:pPr>
            <a:r>
              <a:rPr lang="en-GB" sz="4000" dirty="0">
                <a:solidFill>
                  <a:schemeClr val="hlink"/>
                </a:solidFill>
              </a:rPr>
              <a:t>LIVER</a:t>
            </a:r>
            <a:r>
              <a:rPr lang="sr-Latn-CS" sz="4000" dirty="0">
                <a:solidFill>
                  <a:schemeClr val="hlink"/>
                </a:solidFill>
              </a:rPr>
              <a:t> (</a:t>
            </a:r>
            <a:r>
              <a:rPr lang="en-GB" sz="4000" dirty="0">
                <a:solidFill>
                  <a:schemeClr val="hlink"/>
                </a:solidFill>
              </a:rPr>
              <a:t>structure</a:t>
            </a:r>
            <a:r>
              <a:rPr lang="sr-Latn-CS" sz="4000" dirty="0">
                <a:solidFill>
                  <a:schemeClr val="hlink"/>
                </a:solidFill>
              </a:rPr>
              <a:t>)</a:t>
            </a:r>
            <a:endParaRPr lang="sr-Latn-CS" sz="4000" dirty="0"/>
          </a:p>
        </p:txBody>
      </p:sp>
      <p:sp>
        <p:nvSpPr>
          <p:cNvPr id="3" name="Content Placeholder 2"/>
          <p:cNvSpPr>
            <a:spLocks noGrp="1"/>
          </p:cNvSpPr>
          <p:nvPr>
            <p:ph idx="1"/>
          </p:nvPr>
        </p:nvSpPr>
        <p:spPr>
          <a:xfrm>
            <a:off x="6400" y="750094"/>
            <a:ext cx="9001125" cy="5357812"/>
          </a:xfrm>
        </p:spPr>
        <p:txBody>
          <a:bodyPr/>
          <a:lstStyle/>
          <a:p>
            <a:pPr eaLnBrk="1" hangingPunct="1">
              <a:buFont typeface="Wingdings" pitchFamily="2" charset="2"/>
              <a:buNone/>
              <a:defRPr/>
            </a:pPr>
            <a:endParaRPr lang="sr-Latn-CS" sz="1800" dirty="0">
              <a:latin typeface="Comic Sans MS" pitchFamily="66" charset="0"/>
            </a:endParaRPr>
          </a:p>
          <a:p>
            <a:pPr eaLnBrk="1" hangingPunct="1">
              <a:defRPr/>
            </a:pPr>
            <a:r>
              <a:rPr lang="en-GB" sz="2000" b="0" i="0" dirty="0">
                <a:effectLst/>
              </a:rPr>
              <a:t>Between the lobules (at the point where 3 hepatic lobules border) are spaces </a:t>
            </a:r>
            <a:r>
              <a:rPr lang="en-GB" sz="2000" dirty="0">
                <a:effectLst/>
              </a:rPr>
              <a:t>named </a:t>
            </a:r>
            <a:r>
              <a:rPr lang="en-GB" sz="2000" b="1" i="0" dirty="0">
                <a:solidFill>
                  <a:srgbClr val="00FFFF"/>
                </a:solidFill>
                <a:effectLst/>
              </a:rPr>
              <a:t>portal triads</a:t>
            </a:r>
            <a:r>
              <a:rPr lang="en-GB" sz="2000" dirty="0">
                <a:solidFill>
                  <a:srgbClr val="00FFFF"/>
                </a:solidFill>
                <a:effectLst/>
              </a:rPr>
              <a:t> or interlobular spaces. </a:t>
            </a:r>
            <a:r>
              <a:rPr lang="en-GB" sz="2000" b="0" i="0" dirty="0">
                <a:effectLst/>
              </a:rPr>
              <a:t>Each triad consists of branches of a bile duct, portal vein and a. hepatica propria</a:t>
            </a:r>
            <a:r>
              <a:rPr lang="en-GB" sz="1100" dirty="0">
                <a:solidFill>
                  <a:srgbClr val="000000"/>
                </a:solidFill>
                <a:effectLst/>
                <a:latin typeface="Open Sans" panose="020B0606030504020204" pitchFamily="34" charset="0"/>
              </a:rPr>
              <a:t>.</a:t>
            </a:r>
            <a:endParaRPr lang="en-US" sz="1800" dirty="0">
              <a:solidFill>
                <a:schemeClr val="hlink"/>
              </a:solidFill>
              <a:latin typeface="Comic Sans MS" pitchFamily="66" charset="0"/>
            </a:endParaRPr>
          </a:p>
        </p:txBody>
      </p:sp>
      <p:pic>
        <p:nvPicPr>
          <p:cNvPr id="4" name="Picture 5" descr="16_15aLiverHistology_L">
            <a:extLst>
              <a:ext uri="{FF2B5EF4-FFF2-40B4-BE49-F238E27FC236}">
                <a16:creationId xmlns:a16="http://schemas.microsoft.com/office/drawing/2014/main" id="{474CB1C6-1CDC-0C5D-9DDD-827B153FAE28}"/>
              </a:ext>
            </a:extLst>
          </p:cNvPr>
          <p:cNvPicPr>
            <a:picLocks noChangeAspect="1" noChangeArrowheads="1"/>
          </p:cNvPicPr>
          <p:nvPr/>
        </p:nvPicPr>
        <p:blipFill>
          <a:blip r:embed="rId2" cstate="print"/>
          <a:srcRect/>
          <a:stretch>
            <a:fillRect/>
          </a:stretch>
        </p:blipFill>
        <p:spPr bwMode="auto">
          <a:xfrm>
            <a:off x="1043608" y="2120951"/>
            <a:ext cx="7156673" cy="4610406"/>
          </a:xfrm>
          <a:prstGeom prst="rect">
            <a:avLst/>
          </a:prstGeom>
          <a:noFill/>
          <a:ln w="9525">
            <a:noFill/>
            <a:miter lim="800000"/>
            <a:headEnd/>
            <a:tailEnd/>
          </a:ln>
        </p:spPr>
      </p:pic>
    </p:spTree>
    <p:extLst>
      <p:ext uri="{BB962C8B-B14F-4D97-AF65-F5344CB8AC3E}">
        <p14:creationId xmlns:p14="http://schemas.microsoft.com/office/powerpoint/2010/main" val="217522456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idx="4294967295"/>
          </p:nvPr>
        </p:nvSpPr>
        <p:spPr>
          <a:xfrm>
            <a:off x="457200" y="274638"/>
            <a:ext cx="8229600" cy="561975"/>
          </a:xfrm>
        </p:spPr>
        <p:txBody>
          <a:bodyPr anchor="b"/>
          <a:lstStyle/>
          <a:p>
            <a:pPr eaLnBrk="1" hangingPunct="1">
              <a:defRPr/>
            </a:pPr>
            <a:r>
              <a:rPr lang="en-GB" sz="4000" dirty="0">
                <a:solidFill>
                  <a:schemeClr val="hlink"/>
                </a:solidFill>
              </a:rPr>
              <a:t>LIVER</a:t>
            </a:r>
            <a:r>
              <a:rPr lang="sr-Latn-CS" sz="4000" dirty="0">
                <a:solidFill>
                  <a:schemeClr val="hlink"/>
                </a:solidFill>
              </a:rPr>
              <a:t> (</a:t>
            </a:r>
            <a:r>
              <a:rPr lang="en-GB" sz="4000" dirty="0">
                <a:solidFill>
                  <a:schemeClr val="hlink"/>
                </a:solidFill>
              </a:rPr>
              <a:t>structure</a:t>
            </a:r>
            <a:r>
              <a:rPr lang="sr-Latn-CS" sz="4000" dirty="0">
                <a:solidFill>
                  <a:schemeClr val="hlink"/>
                </a:solidFill>
              </a:rPr>
              <a:t>)</a:t>
            </a:r>
            <a:endParaRPr lang="en-US" sz="4000" dirty="0">
              <a:solidFill>
                <a:schemeClr val="hlink"/>
              </a:solidFill>
            </a:endParaRPr>
          </a:p>
        </p:txBody>
      </p:sp>
      <p:sp>
        <p:nvSpPr>
          <p:cNvPr id="138243" name="Rectangle 3"/>
          <p:cNvSpPr>
            <a:spLocks noGrp="1" noChangeArrowheads="1"/>
          </p:cNvSpPr>
          <p:nvPr>
            <p:ph type="body" sz="half" idx="4294967295"/>
          </p:nvPr>
        </p:nvSpPr>
        <p:spPr>
          <a:xfrm>
            <a:off x="-2872" y="860426"/>
            <a:ext cx="4929188" cy="5591175"/>
          </a:xfrm>
        </p:spPr>
        <p:txBody>
          <a:bodyPr/>
          <a:lstStyle/>
          <a:p>
            <a:pPr algn="l"/>
            <a:r>
              <a:rPr lang="en-GB" sz="2000" dirty="0"/>
              <a:t>Hepatocytes produce </a:t>
            </a:r>
            <a:r>
              <a:rPr lang="en-GB" sz="2000" dirty="0">
                <a:solidFill>
                  <a:srgbClr val="00FFFF"/>
                </a:solidFill>
              </a:rPr>
              <a:t>bile or gall</a:t>
            </a:r>
            <a:r>
              <a:rPr lang="en-GB" sz="1800" dirty="0">
                <a:solidFill>
                  <a:srgbClr val="00FFFF"/>
                </a:solidFill>
                <a:latin typeface="LiberationSerif"/>
              </a:rPr>
              <a:t>. </a:t>
            </a:r>
            <a:r>
              <a:rPr lang="en-GB" sz="2000" dirty="0"/>
              <a:t>It is </a:t>
            </a:r>
            <a:r>
              <a:rPr lang="en-GB" sz="2000" b="0" i="0" u="none" strike="noStrike" baseline="0" dirty="0"/>
              <a:t>produced continuously by the liver and stored and concentrated in the gallbladder, which releases it intermittently when fat enters the duodenum. Bile emulsifies the fat so that it can be absorbed in the distal intestine.</a:t>
            </a:r>
            <a:r>
              <a:rPr lang="en-GB" sz="2000" dirty="0">
                <a:solidFill>
                  <a:srgbClr val="00FFFF"/>
                </a:solidFill>
              </a:rPr>
              <a:t> </a:t>
            </a:r>
          </a:p>
          <a:p>
            <a:pPr algn="l"/>
            <a:r>
              <a:rPr lang="en-GB" sz="2000" b="0" i="0" u="none" strike="noStrike" baseline="0" dirty="0"/>
              <a:t>The hepatocytes secrete bile into the </a:t>
            </a:r>
            <a:r>
              <a:rPr lang="en-GB" sz="2000" b="1" i="0" u="none" strike="noStrike" baseline="0" dirty="0">
                <a:solidFill>
                  <a:srgbClr val="00FFFF"/>
                </a:solidFill>
              </a:rPr>
              <a:t>bile canaliculi </a:t>
            </a:r>
            <a:r>
              <a:rPr lang="en-GB" sz="2000" b="0" i="0" u="none" strike="noStrike" baseline="0" dirty="0"/>
              <a:t>formed between them.</a:t>
            </a:r>
          </a:p>
          <a:p>
            <a:pPr algn="l"/>
            <a:r>
              <a:rPr lang="en-GB" sz="2000" b="0" i="0" u="none" strike="noStrike" baseline="0" dirty="0"/>
              <a:t>The canaliculi drain into the small </a:t>
            </a:r>
            <a:r>
              <a:rPr lang="en-GB" sz="2000" b="1" u="none" strike="noStrike" baseline="0" dirty="0">
                <a:solidFill>
                  <a:srgbClr val="00FFFF"/>
                </a:solidFill>
              </a:rPr>
              <a:t>interlobular biliary ducts</a:t>
            </a:r>
            <a:r>
              <a:rPr lang="en-GB" sz="2000" b="0" i="1" u="none" strike="noStrike" baseline="0" dirty="0"/>
              <a:t> </a:t>
            </a:r>
            <a:r>
              <a:rPr lang="en-GB" sz="2000" b="0" u="none" strike="noStrike" baseline="0" dirty="0"/>
              <a:t>which are inside </a:t>
            </a:r>
            <a:r>
              <a:rPr lang="en-GB" sz="2000" b="0" i="0" u="none" strike="noStrike" baseline="0" dirty="0"/>
              <a:t>the lobule (running from the </a:t>
            </a:r>
            <a:r>
              <a:rPr lang="en-GB" sz="2000" b="0" i="0" u="none" strike="noStrike" baseline="0" dirty="0" err="1"/>
              <a:t>center</a:t>
            </a:r>
            <a:r>
              <a:rPr lang="en-GB" sz="2000" b="0" i="0" u="none" strike="noStrike" baseline="0" dirty="0"/>
              <a:t> toward periphery of lobule). </a:t>
            </a:r>
          </a:p>
          <a:p>
            <a:pPr algn="l"/>
            <a:r>
              <a:rPr lang="en-GB" sz="2000" b="0" i="0" u="none" strike="noStrike" baseline="0" dirty="0"/>
              <a:t>They drain into large </a:t>
            </a:r>
            <a:r>
              <a:rPr lang="en-GB" sz="2000" b="1" i="0" u="none" strike="noStrike" baseline="0" dirty="0">
                <a:solidFill>
                  <a:srgbClr val="00FFFF"/>
                </a:solidFill>
              </a:rPr>
              <a:t>collecting bile ducts (interlobular)</a:t>
            </a:r>
            <a:r>
              <a:rPr lang="en-GB" sz="2000" b="0" i="0" u="none" strike="noStrike" baseline="0" dirty="0"/>
              <a:t> of the intrahepatic portal triad, which merges to form the </a:t>
            </a:r>
            <a:r>
              <a:rPr lang="en-GB" sz="2000" b="1" i="0" u="none" strike="noStrike" baseline="0" dirty="0">
                <a:solidFill>
                  <a:srgbClr val="00FFFF"/>
                </a:solidFill>
              </a:rPr>
              <a:t>hepatic ducts</a:t>
            </a:r>
            <a:endParaRPr lang="en-US" sz="1800" dirty="0">
              <a:latin typeface="Comic Sans MS" pitchFamily="66" charset="0"/>
            </a:endParaRPr>
          </a:p>
        </p:txBody>
      </p:sp>
      <p:pic>
        <p:nvPicPr>
          <p:cNvPr id="14340" name="Picture 5" descr="24"/>
          <p:cNvPicPr>
            <a:picLocks noChangeAspect="1" noChangeArrowheads="1"/>
          </p:cNvPicPr>
          <p:nvPr/>
        </p:nvPicPr>
        <p:blipFill>
          <a:blip r:embed="rId2" cstate="print"/>
          <a:srcRect b="8475"/>
          <a:stretch>
            <a:fillRect/>
          </a:stretch>
        </p:blipFill>
        <p:spPr bwMode="auto">
          <a:xfrm>
            <a:off x="4953000" y="785813"/>
            <a:ext cx="4075113" cy="3119437"/>
          </a:xfrm>
          <a:prstGeom prst="rect">
            <a:avLst/>
          </a:prstGeom>
          <a:noFill/>
          <a:ln w="9525">
            <a:noFill/>
            <a:miter lim="800000"/>
            <a:headEnd/>
            <a:tailEnd/>
          </a:ln>
        </p:spPr>
      </p:pic>
      <p:pic>
        <p:nvPicPr>
          <p:cNvPr id="14341" name="Picture 6"/>
          <p:cNvPicPr>
            <a:picLocks noChangeAspect="1" noChangeArrowheads="1"/>
          </p:cNvPicPr>
          <p:nvPr/>
        </p:nvPicPr>
        <p:blipFill>
          <a:blip r:embed="rId3" cstate="print"/>
          <a:srcRect l="28711" t="18750" r="27344" b="37187"/>
          <a:stretch>
            <a:fillRect/>
          </a:stretch>
        </p:blipFill>
        <p:spPr bwMode="auto">
          <a:xfrm>
            <a:off x="4857750" y="3929063"/>
            <a:ext cx="4286250" cy="2686050"/>
          </a:xfrm>
          <a:prstGeom prst="rect">
            <a:avLst/>
          </a:prstGeom>
          <a:noFill/>
          <a:ln w="9525">
            <a:noFill/>
            <a:miter lim="800000"/>
            <a:headEnd/>
            <a:tailEnd/>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F5D278-DACA-D63B-33FF-C94E158C8366}"/>
              </a:ext>
            </a:extLst>
          </p:cNvPr>
          <p:cNvSpPr txBox="1"/>
          <p:nvPr/>
        </p:nvSpPr>
        <p:spPr>
          <a:xfrm>
            <a:off x="0" y="612845"/>
            <a:ext cx="9144000" cy="3785652"/>
          </a:xfrm>
          <a:prstGeom prst="rect">
            <a:avLst/>
          </a:prstGeom>
          <a:noFill/>
        </p:spPr>
        <p:txBody>
          <a:bodyPr wrap="square">
            <a:spAutoFit/>
          </a:bodyPr>
          <a:lstStyle/>
          <a:p>
            <a:pPr algn="l"/>
            <a:r>
              <a:rPr lang="en-GB" sz="2000" b="0" i="0" u="none" strike="noStrike" baseline="0" dirty="0">
                <a:latin typeface="+mn-lt"/>
              </a:rPr>
              <a:t>The liver, like the lungs, has a dual blood supply (afferent vessels): a dominant venous source and a lesser arterial one</a:t>
            </a:r>
            <a:r>
              <a:rPr lang="en-GB" sz="2000" dirty="0">
                <a:latin typeface="+mn-lt"/>
              </a:rPr>
              <a:t>:</a:t>
            </a:r>
            <a:endParaRPr lang="en-GB" sz="2000" b="0" i="0" u="none" strike="noStrike" baseline="0" dirty="0">
              <a:latin typeface="+mn-lt"/>
            </a:endParaRPr>
          </a:p>
          <a:p>
            <a:pPr algn="l"/>
            <a:r>
              <a:rPr lang="en-GB" sz="2000" b="0" i="0" u="none" strike="noStrike" baseline="0" dirty="0">
                <a:latin typeface="+mn-lt"/>
              </a:rPr>
              <a:t>1) The </a:t>
            </a:r>
            <a:r>
              <a:rPr lang="en-GB" sz="2000" b="1" i="1" u="none" strike="noStrike" baseline="0" dirty="0">
                <a:solidFill>
                  <a:srgbClr val="FFFF00"/>
                </a:solidFill>
                <a:latin typeface="+mn-lt"/>
              </a:rPr>
              <a:t>hepatic portal vein </a:t>
            </a:r>
            <a:r>
              <a:rPr lang="en-GB" sz="2000" b="0" i="0" u="none" strike="noStrike" baseline="0" dirty="0">
                <a:latin typeface="+mn-lt"/>
              </a:rPr>
              <a:t>brings 75–80% of the blood to the liver. </a:t>
            </a:r>
            <a:r>
              <a:rPr lang="en-GB" sz="2000" b="0" i="0" u="sng" strike="noStrike" baseline="0" dirty="0">
                <a:latin typeface="+mn-lt"/>
              </a:rPr>
              <a:t>Portal blood,</a:t>
            </a:r>
            <a:br>
              <a:rPr lang="en-GB" sz="2000" b="0" i="0" u="sng" strike="noStrike" baseline="0" dirty="0">
                <a:latin typeface="+mn-lt"/>
              </a:rPr>
            </a:br>
            <a:r>
              <a:rPr lang="en-GB" sz="2000" b="0" i="0" strike="noStrike" baseline="0" dirty="0">
                <a:latin typeface="+mn-lt"/>
              </a:rPr>
              <a:t>    </a:t>
            </a:r>
            <a:r>
              <a:rPr lang="en-GB" sz="2000" b="0" i="0" u="sng" strike="noStrike" baseline="0" dirty="0">
                <a:latin typeface="+mn-lt"/>
              </a:rPr>
              <a:t>containing about 40% more oxygen than blood returning to the heart from the systemic</a:t>
            </a:r>
            <a:br>
              <a:rPr lang="en-GB" sz="2000" b="0" i="0" u="sng" strike="noStrike" baseline="0" dirty="0">
                <a:latin typeface="+mn-lt"/>
              </a:rPr>
            </a:br>
            <a:r>
              <a:rPr lang="en-GB" sz="2000" b="0" i="0" strike="noStrike" baseline="0" dirty="0">
                <a:latin typeface="+mn-lt"/>
              </a:rPr>
              <a:t>    </a:t>
            </a:r>
            <a:r>
              <a:rPr lang="en-GB" sz="2000" b="0" i="0" u="sng" strike="noStrike" baseline="0" dirty="0">
                <a:latin typeface="+mn-lt"/>
              </a:rPr>
              <a:t>circuit, sustains the liver parenchyma (liver cells or </a:t>
            </a:r>
            <a:r>
              <a:rPr lang="en-GB" sz="2000" b="0" i="1" u="sng" strike="noStrike" baseline="0" dirty="0">
                <a:latin typeface="+mn-lt"/>
              </a:rPr>
              <a:t>hepatocytes</a:t>
            </a:r>
            <a:r>
              <a:rPr lang="en-GB" sz="2000" b="0" i="0" u="sng" strike="noStrike" baseline="0" dirty="0">
                <a:latin typeface="+mn-lt"/>
              </a:rPr>
              <a:t>)</a:t>
            </a:r>
          </a:p>
          <a:p>
            <a:pPr algn="l"/>
            <a:r>
              <a:rPr lang="en-GB" sz="2000" b="0" i="0" u="none" strike="noStrike" baseline="0" dirty="0">
                <a:latin typeface="+mn-lt"/>
              </a:rPr>
              <a:t>    - The hepatic portal vein carries virtually all of the nutrients absorbed by the alimentary</a:t>
            </a:r>
            <a:br>
              <a:rPr lang="en-GB" sz="2000" b="0" i="0" u="none" strike="noStrike" baseline="0" dirty="0">
                <a:latin typeface="+mn-lt"/>
              </a:rPr>
            </a:br>
            <a:r>
              <a:rPr lang="en-GB" sz="2000" b="0" i="0" u="none" strike="noStrike" baseline="0" dirty="0">
                <a:latin typeface="+mn-lt"/>
              </a:rPr>
              <a:t>      tract to the sinusoids of the liver. The exception is lipids, which are absorbed into and</a:t>
            </a:r>
            <a:br>
              <a:rPr lang="en-GB" sz="2000" b="0" i="0" u="none" strike="noStrike" baseline="0" dirty="0">
                <a:latin typeface="+mn-lt"/>
              </a:rPr>
            </a:br>
            <a:r>
              <a:rPr lang="en-GB" sz="2000" b="0" i="0" u="none" strike="noStrike" baseline="0" dirty="0">
                <a:latin typeface="+mn-lt"/>
              </a:rPr>
              <a:t>      bypass the liver via the lymphatic system. </a:t>
            </a:r>
          </a:p>
          <a:p>
            <a:pPr algn="l"/>
            <a:endParaRPr lang="en-GB" sz="2000" b="0" i="0" u="none" strike="noStrike" baseline="0" dirty="0">
              <a:latin typeface="+mn-lt"/>
            </a:endParaRPr>
          </a:p>
          <a:p>
            <a:pPr algn="l"/>
            <a:r>
              <a:rPr lang="en-GB" sz="2000" dirty="0">
                <a:latin typeface="+mn-lt"/>
              </a:rPr>
              <a:t>2) </a:t>
            </a:r>
            <a:r>
              <a:rPr lang="en-GB" sz="2000" b="0" i="0" u="none" strike="noStrike" baseline="0" dirty="0">
                <a:latin typeface="+mn-lt"/>
              </a:rPr>
              <a:t>Arterial blood from the </a:t>
            </a:r>
            <a:r>
              <a:rPr lang="en-GB" sz="2000" b="1" i="1" u="none" strike="noStrike" baseline="0" dirty="0">
                <a:solidFill>
                  <a:srgbClr val="FFFF00"/>
                </a:solidFill>
                <a:latin typeface="+mn-lt"/>
              </a:rPr>
              <a:t>proper hepatic artery</a:t>
            </a:r>
            <a:r>
              <a:rPr lang="en-GB" sz="2000" b="0" i="0" u="none" strike="noStrike" baseline="0" dirty="0">
                <a:latin typeface="+mn-lt"/>
              </a:rPr>
              <a:t>, accounting for only 20–25% of blood</a:t>
            </a:r>
            <a:br>
              <a:rPr lang="en-GB" sz="2000" b="0" i="0" u="none" strike="noStrike" baseline="0" dirty="0">
                <a:latin typeface="+mn-lt"/>
              </a:rPr>
            </a:br>
            <a:r>
              <a:rPr lang="en-GB" sz="2000" b="0" i="0" u="none" strike="noStrike" baseline="0" dirty="0">
                <a:latin typeface="+mn-lt"/>
              </a:rPr>
              <a:t>    received by</a:t>
            </a:r>
            <a:r>
              <a:rPr lang="en-GB" sz="2000" dirty="0">
                <a:latin typeface="+mn-lt"/>
              </a:rPr>
              <a:t> </a:t>
            </a:r>
            <a:r>
              <a:rPr lang="en-GB" sz="2000" b="0" i="0" u="none" strike="noStrike" baseline="0" dirty="0">
                <a:latin typeface="+mn-lt"/>
              </a:rPr>
              <a:t>the liver, is distributed initially to nonparenchymal structures, particularly the</a:t>
            </a:r>
            <a:br>
              <a:rPr lang="en-GB" sz="2000" b="0" i="0" u="none" strike="noStrike" baseline="0" dirty="0">
                <a:latin typeface="+mn-lt"/>
              </a:rPr>
            </a:br>
            <a:r>
              <a:rPr lang="en-GB" sz="2000" b="0" i="0" u="none" strike="noStrike" baseline="0" dirty="0">
                <a:latin typeface="+mn-lt"/>
              </a:rPr>
              <a:t>    intrahepatic</a:t>
            </a:r>
            <a:r>
              <a:rPr lang="en-GB" sz="2000" dirty="0">
                <a:latin typeface="+mn-lt"/>
              </a:rPr>
              <a:t> </a:t>
            </a:r>
            <a:r>
              <a:rPr lang="en-GB" sz="2000" b="0" i="0" u="none" strike="noStrike" baseline="0" dirty="0">
                <a:latin typeface="+mn-lt"/>
              </a:rPr>
              <a:t>bile ducts.</a:t>
            </a:r>
            <a:endParaRPr lang="en-GB" sz="2000" dirty="0">
              <a:latin typeface="+mn-lt"/>
            </a:endParaRPr>
          </a:p>
        </p:txBody>
      </p:sp>
      <p:sp>
        <p:nvSpPr>
          <p:cNvPr id="4" name="Rectangle 2">
            <a:extLst>
              <a:ext uri="{FF2B5EF4-FFF2-40B4-BE49-F238E27FC236}">
                <a16:creationId xmlns:a16="http://schemas.microsoft.com/office/drawing/2014/main" id="{5E42759D-BCA9-9FF3-49AF-8C5EB7CADBEB}"/>
              </a:ext>
            </a:extLst>
          </p:cNvPr>
          <p:cNvSpPr txBox="1">
            <a:spLocks noRot="1" noChangeArrowheads="1"/>
          </p:cNvSpPr>
          <p:nvPr/>
        </p:nvSpPr>
        <p:spPr>
          <a:xfrm>
            <a:off x="468313" y="0"/>
            <a:ext cx="8229600" cy="633413"/>
          </a:xfrm>
          <a:prstGeom prst="rect">
            <a:avLst/>
          </a:prstGeom>
        </p:spPr>
        <p:txBody>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defRPr/>
            </a:pPr>
            <a:r>
              <a:rPr lang="en-US" sz="3200" b="0" kern="0" dirty="0">
                <a:solidFill>
                  <a:srgbClr val="FFFF00"/>
                </a:solidFill>
              </a:rPr>
              <a:t>BLOOD SUPPLY OF THE LIVER</a:t>
            </a:r>
          </a:p>
        </p:txBody>
      </p:sp>
      <p:pic>
        <p:nvPicPr>
          <p:cNvPr id="5" name="Picture 3" descr="Graphic9">
            <a:extLst>
              <a:ext uri="{FF2B5EF4-FFF2-40B4-BE49-F238E27FC236}">
                <a16:creationId xmlns:a16="http://schemas.microsoft.com/office/drawing/2014/main" id="{8F1D7365-7BFE-7878-EB60-366750FABD8F}"/>
              </a:ext>
            </a:extLst>
          </p:cNvPr>
          <p:cNvPicPr>
            <a:picLocks noChangeAspect="1" noChangeArrowheads="1"/>
          </p:cNvPicPr>
          <p:nvPr/>
        </p:nvPicPr>
        <p:blipFill>
          <a:blip r:embed="rId2" cstate="print"/>
          <a:srcRect/>
          <a:stretch>
            <a:fillRect/>
          </a:stretch>
        </p:blipFill>
        <p:spPr>
          <a:xfrm>
            <a:off x="1115616" y="4341856"/>
            <a:ext cx="2879725" cy="2522216"/>
          </a:xfrm>
          <a:prstGeom prst="rect">
            <a:avLst/>
          </a:prstGeom>
          <a:noFill/>
        </p:spPr>
      </p:pic>
      <p:pic>
        <p:nvPicPr>
          <p:cNvPr id="6" name="Picture 6">
            <a:extLst>
              <a:ext uri="{FF2B5EF4-FFF2-40B4-BE49-F238E27FC236}">
                <a16:creationId xmlns:a16="http://schemas.microsoft.com/office/drawing/2014/main" id="{A52C44C8-D022-735B-7B64-E0AD6421A0A9}"/>
              </a:ext>
            </a:extLst>
          </p:cNvPr>
          <p:cNvPicPr>
            <a:picLocks noChangeAspect="1" noChangeArrowheads="1"/>
          </p:cNvPicPr>
          <p:nvPr/>
        </p:nvPicPr>
        <p:blipFill>
          <a:blip r:embed="rId3" cstate="print"/>
          <a:srcRect l="28711" t="18750" r="27344" b="37187"/>
          <a:stretch>
            <a:fillRect/>
          </a:stretch>
        </p:blipFill>
        <p:spPr bwMode="auto">
          <a:xfrm>
            <a:off x="4283968" y="4330998"/>
            <a:ext cx="4032448" cy="2527001"/>
          </a:xfrm>
          <a:prstGeom prst="rect">
            <a:avLst/>
          </a:prstGeom>
          <a:noFill/>
          <a:ln w="9525">
            <a:noFill/>
            <a:miter lim="800000"/>
            <a:headEnd/>
            <a:tailEnd/>
          </a:ln>
        </p:spPr>
      </p:pic>
    </p:spTree>
    <p:extLst>
      <p:ext uri="{BB962C8B-B14F-4D97-AF65-F5344CB8AC3E}">
        <p14:creationId xmlns:p14="http://schemas.microsoft.com/office/powerpoint/2010/main" val="769371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2">
            <a:extLst>
              <a:ext uri="{FF2B5EF4-FFF2-40B4-BE49-F238E27FC236}">
                <a16:creationId xmlns:a16="http://schemas.microsoft.com/office/drawing/2014/main" id="{3FAF4C5F-443C-D6E9-F7AF-271A21D55877}"/>
              </a:ext>
            </a:extLst>
          </p:cNvPr>
          <p:cNvSpPr txBox="1">
            <a:spLocks noChangeArrowheads="1"/>
          </p:cNvSpPr>
          <p:nvPr/>
        </p:nvSpPr>
        <p:spPr bwMode="auto">
          <a:xfrm>
            <a:off x="23664" y="1360765"/>
            <a:ext cx="8925163"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800" b="1" dirty="0">
                <a:solidFill>
                  <a:srgbClr val="FFFF00"/>
                </a:solidFill>
                <a:latin typeface="Book Antiqua" panose="02040602050305030304" pitchFamily="18" charset="0"/>
                <a:ea typeface="Book Antiqua" panose="02040602050305030304" pitchFamily="18" charset="0"/>
                <a:cs typeface="Book Antiqua" panose="02040602050305030304" pitchFamily="18" charset="0"/>
              </a:rPr>
              <a:t>The role</a:t>
            </a:r>
            <a:r>
              <a:rPr lang="sr-Latn-CS" altLang="en-US" sz="1800" b="1" dirty="0">
                <a:solidFill>
                  <a:srgbClr val="FFFF00"/>
                </a:solidFill>
                <a:latin typeface="Book Antiqua" panose="02040602050305030304" pitchFamily="18" charset="0"/>
                <a:ea typeface="Book Antiqua" panose="02040602050305030304" pitchFamily="18" charset="0"/>
                <a:cs typeface="Book Antiqua" panose="02040602050305030304" pitchFamily="18" charset="0"/>
              </a:rPr>
              <a:t>: </a:t>
            </a:r>
            <a:br>
              <a:rPr lang="sr-Latn-CS" altLang="en-US" sz="1800" b="1" dirty="0">
                <a:latin typeface="Book Antiqua" panose="02040602050305030304" pitchFamily="18" charset="0"/>
                <a:ea typeface="Book Antiqua" panose="02040602050305030304" pitchFamily="18" charset="0"/>
                <a:cs typeface="Book Antiqua" panose="02040602050305030304" pitchFamily="18" charset="0"/>
              </a:rPr>
            </a:br>
            <a:r>
              <a:rPr lang="sr-Latn-C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accessory digestion gland</a:t>
            </a: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synthesis of bile</a:t>
            </a:r>
            <a:endParaRPr lang="sr-Cyrl-RS" altLang="en-US" sz="1800" dirty="0">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FontTx/>
              <a:buNone/>
            </a:pP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nutrient metabolism</a:t>
            </a:r>
          </a:p>
          <a:p>
            <a:pPr algn="l"/>
            <a:r>
              <a:rPr lang="en-GB" sz="2000" b="0" i="0" u="none" strike="noStrike" baseline="0" dirty="0">
                <a:latin typeface="+mn-lt"/>
              </a:rPr>
              <a:t>Except for fat, all nutrients absorbed from the </a:t>
            </a:r>
            <a:br>
              <a:rPr lang="en-GB" sz="2000" b="0" i="0" u="none" strike="noStrike" baseline="0" dirty="0">
                <a:latin typeface="+mn-lt"/>
              </a:rPr>
            </a:br>
            <a:r>
              <a:rPr lang="en-GB" sz="2000" b="0" i="0" u="none" strike="noStrike" baseline="0" dirty="0">
                <a:latin typeface="+mn-lt"/>
              </a:rPr>
              <a:t> gastrointestinal tract are initially conveyed to the</a:t>
            </a:r>
            <a:br>
              <a:rPr lang="en-GB" sz="2000" b="0" i="0" u="none" strike="noStrike" baseline="0" dirty="0">
                <a:latin typeface="+mn-lt"/>
              </a:rPr>
            </a:br>
            <a:r>
              <a:rPr lang="en-GB" sz="2000" b="0" i="0" u="none" strike="noStrike" baseline="0" dirty="0">
                <a:latin typeface="+mn-lt"/>
              </a:rPr>
              <a:t> liver by the portal venous system.</a:t>
            </a:r>
            <a:endParaRPr lang="sr-Cyrl-RS" altLang="en-US" sz="2000" dirty="0">
              <a:latin typeface="+mn-lt"/>
              <a:ea typeface="Book Antiqua" panose="02040602050305030304" pitchFamily="18" charset="0"/>
              <a:cs typeface="Book Antiqua" panose="02040602050305030304" pitchFamily="18" charset="0"/>
            </a:endParaRPr>
          </a:p>
          <a:p>
            <a:pPr eaLnBrk="1" hangingPunct="1">
              <a:spcBef>
                <a:spcPct val="0"/>
              </a:spcBef>
              <a:buFontTx/>
              <a:buNone/>
            </a:pP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lipid synthesis</a:t>
            </a:r>
            <a:endParaRPr lang="sr-Cyrl-RS" altLang="en-US" sz="1800" dirty="0">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FontTx/>
              <a:buNone/>
            </a:pP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storage glycogen, lipids, proteins, vitamins</a:t>
            </a:r>
          </a:p>
          <a:p>
            <a:pPr eaLnBrk="1" hangingPunct="1">
              <a:spcBef>
                <a:spcPct val="0"/>
              </a:spcBef>
              <a:buFontTx/>
              <a:buNone/>
            </a:pP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rPr>
              <a:t>detect, capture, and clear bacteria, viruses</a:t>
            </a:r>
          </a:p>
          <a:p>
            <a:pPr eaLnBrk="1" hangingPunct="1">
              <a:spcBef>
                <a:spcPct val="0"/>
              </a:spcBef>
              <a:buFontTx/>
              <a:buNone/>
            </a:pP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t> </a:t>
            </a:r>
            <a:r>
              <a:rPr lang="en-GB" altLang="en-US" sz="1800" dirty="0">
                <a:latin typeface="Book Antiqua" panose="02040602050305030304" pitchFamily="18" charset="0"/>
              </a:rPr>
              <a:t>filters all of the blood in the body and breaks</a:t>
            </a:r>
          </a:p>
          <a:p>
            <a:pPr eaLnBrk="1" hangingPunct="1">
              <a:spcBef>
                <a:spcPct val="0"/>
              </a:spcBef>
              <a:buFontTx/>
              <a:buNone/>
            </a:pPr>
            <a:r>
              <a:rPr lang="en-GB" altLang="en-US" sz="1800" dirty="0">
                <a:latin typeface="Book Antiqua" panose="02040602050305030304" pitchFamily="18" charset="0"/>
              </a:rPr>
              <a:t>   down poisonous substances, such as alcohol </a:t>
            </a:r>
            <a:br>
              <a:rPr lang="en-GB" altLang="en-US" sz="1800" dirty="0">
                <a:latin typeface="Book Antiqua" panose="02040602050305030304" pitchFamily="18" charset="0"/>
              </a:rPr>
            </a:br>
            <a:r>
              <a:rPr lang="en-GB" altLang="en-US" sz="1800" dirty="0">
                <a:latin typeface="Book Antiqua" panose="02040602050305030304" pitchFamily="18" charset="0"/>
              </a:rPr>
              <a:t>   and drugs</a:t>
            </a:r>
          </a:p>
          <a:p>
            <a:pPr eaLnBrk="1" hangingPunct="1">
              <a:spcBef>
                <a:spcPct val="0"/>
              </a:spcBef>
              <a:buNone/>
            </a:pPr>
            <a:r>
              <a:rPr lang="sr-Cyrl-RS" altLang="en-US" sz="1800" dirty="0">
                <a:latin typeface="Book Antiqua" panose="02040602050305030304" pitchFamily="18" charset="0"/>
                <a:ea typeface="Book Antiqua" panose="02040602050305030304" pitchFamily="18" charset="0"/>
                <a:cs typeface="Book Antiqua" panose="02040602050305030304" pitchFamily="18" charset="0"/>
              </a:rPr>
              <a: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clotting factor synthesis</a:t>
            </a:r>
            <a:br>
              <a:rPr lang="en-GB" altLang="en-US" sz="1800" dirty="0">
                <a:latin typeface="Book Antiqua" panose="02040602050305030304" pitchFamily="18" charset="0"/>
                <a:ea typeface="Book Antiqua" panose="02040602050305030304" pitchFamily="18" charset="0"/>
                <a:cs typeface="Book Antiqua" panose="02040602050305030304" pitchFamily="18" charset="0"/>
              </a:rPr>
            </a:br>
            <a:endParaRPr lang="sr-Cyrl-RS" altLang="en-US" sz="1800" dirty="0">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None/>
            </a:pPr>
            <a:r>
              <a:rPr lang="en-GB" sz="1800" b="0" i="0" u="none" strike="noStrike" baseline="0" dirty="0">
                <a:latin typeface="+mn-lt"/>
              </a:rPr>
              <a:t>It weighs approximately 1.500 g and accounts for </a:t>
            </a:r>
            <a:br>
              <a:rPr lang="en-GB" sz="1800" b="0" i="0" u="none" strike="noStrike" baseline="0" dirty="0">
                <a:latin typeface="+mn-lt"/>
              </a:rPr>
            </a:br>
            <a:r>
              <a:rPr lang="en-GB" sz="1800" b="0" i="0" u="none" strike="noStrike" baseline="0" dirty="0">
                <a:latin typeface="+mn-lt"/>
              </a:rPr>
              <a:t>approximately 2.5% of adult body weight</a:t>
            </a:r>
            <a:endParaRPr lang="sr-Latn-CS" altLang="en-US" sz="1800" dirty="0">
              <a:latin typeface="+mn-lt"/>
            </a:endParaRPr>
          </a:p>
          <a:p>
            <a:pPr eaLnBrk="1" hangingPunct="1">
              <a:spcBef>
                <a:spcPct val="0"/>
              </a:spcBef>
              <a:buFontTx/>
              <a:buNone/>
            </a:pPr>
            <a:endParaRPr lang="sr-Cyrl-RS" altLang="en-US" sz="1800" b="1" dirty="0">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FontTx/>
              <a:buNone/>
            </a:pPr>
            <a:endParaRPr lang="en-GB" altLang="en-US" sz="1800" b="1" dirty="0">
              <a:latin typeface="Book Antiqua" panose="02040602050305030304" pitchFamily="18" charset="0"/>
            </a:endParaRPr>
          </a:p>
        </p:txBody>
      </p:sp>
      <p:sp>
        <p:nvSpPr>
          <p:cNvPr id="49155" name="Rectangle 2">
            <a:extLst>
              <a:ext uri="{FF2B5EF4-FFF2-40B4-BE49-F238E27FC236}">
                <a16:creationId xmlns:a16="http://schemas.microsoft.com/office/drawing/2014/main" id="{5C0AC1C6-E5DB-F191-4EF4-D6992839E4AC}"/>
              </a:ext>
            </a:extLst>
          </p:cNvPr>
          <p:cNvSpPr txBox="1">
            <a:spLocks noRot="1" noChangeArrowheads="1"/>
          </p:cNvSpPr>
          <p:nvPr/>
        </p:nvSpPr>
        <p:spPr bwMode="auto">
          <a:xfrm>
            <a:off x="539552" y="32951"/>
            <a:ext cx="8229600"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GB"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Liver</a:t>
            </a:r>
            <a:r>
              <a:rPr lang="sr-Cyrl-RS"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 (</a:t>
            </a:r>
            <a:r>
              <a:rPr lang="en-GB" altLang="en-US" sz="2800" b="1" dirty="0" err="1">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Hepar</a:t>
            </a:r>
            <a:r>
              <a:rPr lang="en-GB"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a:t>
            </a:r>
            <a:endParaRPr lang="sr-Cyrl-RS"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endParaRPr>
          </a:p>
        </p:txBody>
      </p:sp>
      <p:pic>
        <p:nvPicPr>
          <p:cNvPr id="52228" name="Picture 4">
            <a:extLst>
              <a:ext uri="{FF2B5EF4-FFF2-40B4-BE49-F238E27FC236}">
                <a16:creationId xmlns:a16="http://schemas.microsoft.com/office/drawing/2014/main" id="{02C3B854-3D6A-E782-0A57-9721F27BDB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094" t="31876" r="37891" b="21249"/>
          <a:stretch>
            <a:fillRect/>
          </a:stretch>
        </p:blipFill>
        <p:spPr bwMode="auto">
          <a:xfrm>
            <a:off x="4974592" y="2204864"/>
            <a:ext cx="4169407" cy="2979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rrowheads="1"/>
          </p:cNvSpPr>
          <p:nvPr>
            <p:ph type="title"/>
          </p:nvPr>
        </p:nvSpPr>
        <p:spPr>
          <a:xfrm>
            <a:off x="468313" y="0"/>
            <a:ext cx="8229600" cy="633413"/>
          </a:xfrm>
        </p:spPr>
        <p:txBody>
          <a:bodyPr/>
          <a:lstStyle/>
          <a:p>
            <a:pPr eaLnBrk="1" hangingPunct="1">
              <a:defRPr/>
            </a:pPr>
            <a:r>
              <a:rPr lang="en-US" sz="3200" b="0" dirty="0">
                <a:solidFill>
                  <a:schemeClr val="hlink"/>
                </a:solidFill>
              </a:rPr>
              <a:t>HEPATIC PORTAL VEIN (V. PORTAE)</a:t>
            </a:r>
          </a:p>
        </p:txBody>
      </p:sp>
      <p:sp>
        <p:nvSpPr>
          <p:cNvPr id="144387" name="Rectangle 3"/>
          <p:cNvSpPr>
            <a:spLocks noGrp="1" noChangeArrowheads="1"/>
          </p:cNvSpPr>
          <p:nvPr>
            <p:ph type="body" idx="1"/>
          </p:nvPr>
        </p:nvSpPr>
        <p:spPr>
          <a:xfrm>
            <a:off x="0" y="714375"/>
            <a:ext cx="9252520" cy="5976938"/>
          </a:xfrm>
        </p:spPr>
        <p:txBody>
          <a:bodyPr/>
          <a:lstStyle/>
          <a:p>
            <a:pPr algn="l"/>
            <a:r>
              <a:rPr lang="en-GB" sz="2000" b="0" i="0" u="none" strike="noStrike" baseline="0" dirty="0"/>
              <a:t>The </a:t>
            </a:r>
            <a:r>
              <a:rPr lang="en-GB" sz="2000" b="1" i="1" u="none" strike="noStrike" baseline="0" dirty="0">
                <a:solidFill>
                  <a:srgbClr val="00FFFF"/>
                </a:solidFill>
              </a:rPr>
              <a:t>hepatic portal vein</a:t>
            </a:r>
            <a:r>
              <a:rPr lang="en-GB" sz="2000" b="0" i="0" u="none" strike="noStrike" baseline="0" dirty="0"/>
              <a:t>, a short, wide vein is formed anterior to the inferior </a:t>
            </a:r>
            <a:r>
              <a:rPr lang="en-GB" sz="2000" b="0" i="0" u="none" strike="noStrike" baseline="0" dirty="0" err="1"/>
              <a:t>caval</a:t>
            </a:r>
            <a:r>
              <a:rPr lang="en-GB" sz="2000" b="0" i="0" u="none" strike="noStrike" baseline="0" dirty="0"/>
              <a:t> vein and posterior to the neck of the pancreas by the union of the superior mesenteric and splenic veins. In approximately one third of individuals, the inferior mesenteric vein (IMV) joins the confluence of the superior mesenteric and splenic veins; hence, all three veins form the hepatic portal vein. In most people, the IMV enters the splenic vein (60%) or the superior mesenteric vein (40%)</a:t>
            </a:r>
          </a:p>
          <a:p>
            <a:pPr marL="0" indent="0" algn="l">
              <a:buNone/>
            </a:pPr>
            <a:endParaRPr lang="en-GB" sz="1000" b="1" dirty="0">
              <a:solidFill>
                <a:srgbClr val="FFFFCC"/>
              </a:solidFill>
            </a:endParaRPr>
          </a:p>
          <a:p>
            <a:pPr eaLnBrk="1" hangingPunct="1">
              <a:lnSpc>
                <a:spcPct val="90000"/>
              </a:lnSpc>
              <a:buFont typeface="Wingdings" pitchFamily="2" charset="2"/>
              <a:buNone/>
              <a:defRPr/>
            </a:pPr>
            <a:r>
              <a:rPr lang="sr-Latn-CS" sz="2000" b="1" dirty="0">
                <a:solidFill>
                  <a:schemeClr val="hlink"/>
                </a:solidFill>
              </a:rPr>
              <a:t>1) </a:t>
            </a:r>
            <a:r>
              <a:rPr lang="en-GB" sz="2000" b="1" dirty="0">
                <a:solidFill>
                  <a:schemeClr val="hlink"/>
                </a:solidFill>
              </a:rPr>
              <a:t>superior mesenteric vein (</a:t>
            </a:r>
            <a:r>
              <a:rPr lang="sr-Latn-CS" sz="2000" b="1" dirty="0">
                <a:solidFill>
                  <a:schemeClr val="hlink"/>
                </a:solidFill>
              </a:rPr>
              <a:t>v. </a:t>
            </a:r>
            <a:r>
              <a:rPr lang="sr-Latn-CS" sz="2000" b="1" dirty="0" err="1">
                <a:solidFill>
                  <a:schemeClr val="hlink"/>
                </a:solidFill>
              </a:rPr>
              <a:t>mesenterica</a:t>
            </a:r>
            <a:r>
              <a:rPr lang="sr-Latn-CS" sz="2000" b="1" dirty="0">
                <a:solidFill>
                  <a:schemeClr val="hlink"/>
                </a:solidFill>
              </a:rPr>
              <a:t> </a:t>
            </a:r>
            <a:r>
              <a:rPr lang="sr-Latn-CS" sz="2000" b="1" dirty="0" err="1">
                <a:solidFill>
                  <a:schemeClr val="hlink"/>
                </a:solidFill>
              </a:rPr>
              <a:t>superior</a:t>
            </a:r>
            <a:r>
              <a:rPr lang="en-GB" sz="2000" b="1" dirty="0">
                <a:solidFill>
                  <a:schemeClr val="hlink"/>
                </a:solidFill>
              </a:rPr>
              <a:t>)</a:t>
            </a:r>
            <a:endParaRPr lang="sr-Latn-CS" sz="2000" b="1" dirty="0">
              <a:solidFill>
                <a:schemeClr val="hlink"/>
              </a:solidFill>
            </a:endParaRPr>
          </a:p>
          <a:p>
            <a:pPr eaLnBrk="1" hangingPunct="1">
              <a:lnSpc>
                <a:spcPct val="90000"/>
              </a:lnSpc>
              <a:buFont typeface="Wingdings" pitchFamily="2" charset="2"/>
              <a:buNone/>
              <a:defRPr/>
            </a:pPr>
            <a:r>
              <a:rPr lang="en-GB" sz="2000" b="1" dirty="0"/>
              <a:t>tributaries</a:t>
            </a:r>
            <a:r>
              <a:rPr lang="sr-Latn-CS" sz="2000" b="1" dirty="0"/>
              <a:t>: - </a:t>
            </a:r>
            <a:r>
              <a:rPr lang="sr-Latn-CS" sz="2000" b="1" dirty="0" err="1"/>
              <a:t>vv</a:t>
            </a:r>
            <a:r>
              <a:rPr lang="sr-Latn-CS" sz="2000" b="1" dirty="0"/>
              <a:t>. </a:t>
            </a:r>
            <a:r>
              <a:rPr lang="sr-Latn-CS" sz="2000" b="1" dirty="0" err="1"/>
              <a:t>jejunales</a:t>
            </a:r>
            <a:r>
              <a:rPr lang="sr-Latn-CS" sz="2000" b="1" dirty="0"/>
              <a:t> et </a:t>
            </a:r>
            <a:r>
              <a:rPr lang="sr-Latn-CS" sz="2000" b="1" dirty="0" err="1"/>
              <a:t>ilei</a:t>
            </a:r>
            <a:r>
              <a:rPr lang="en-GB" sz="2000" b="1" dirty="0"/>
              <a:t>               </a:t>
            </a:r>
            <a:r>
              <a:rPr lang="sr-Latn-CS" sz="2000" b="1" dirty="0"/>
              <a:t>-  v. </a:t>
            </a:r>
            <a:r>
              <a:rPr lang="sr-Latn-CS" sz="2000" b="1" dirty="0" err="1"/>
              <a:t>gastroomentalis</a:t>
            </a:r>
            <a:r>
              <a:rPr lang="sr-Latn-CS" sz="2000" b="1" dirty="0"/>
              <a:t> </a:t>
            </a:r>
            <a:r>
              <a:rPr lang="sr-Latn-CS" sz="2000" b="1" dirty="0" err="1"/>
              <a:t>dexta</a:t>
            </a:r>
            <a:r>
              <a:rPr lang="en-GB" sz="2000" b="1" dirty="0"/>
              <a:t>   - </a:t>
            </a:r>
            <a:r>
              <a:rPr lang="en-GB" sz="2000" b="1" dirty="0" err="1"/>
              <a:t>v.ileocolica</a:t>
            </a:r>
            <a:endParaRPr lang="sr-Latn-CS" sz="2000" b="1" dirty="0"/>
          </a:p>
          <a:p>
            <a:pPr eaLnBrk="1" hangingPunct="1">
              <a:lnSpc>
                <a:spcPct val="90000"/>
              </a:lnSpc>
              <a:buNone/>
              <a:defRPr/>
            </a:pPr>
            <a:r>
              <a:rPr lang="sr-Latn-CS" sz="2000" b="1" dirty="0"/>
              <a:t>	</a:t>
            </a:r>
            <a:r>
              <a:rPr lang="en-GB" sz="2000" b="1" dirty="0"/>
              <a:t>             </a:t>
            </a:r>
            <a:r>
              <a:rPr lang="sr-Latn-CS" sz="2000" b="1" dirty="0"/>
              <a:t> - </a:t>
            </a:r>
            <a:r>
              <a:rPr lang="sr-Latn-CS" sz="2000" b="1" dirty="0" err="1"/>
              <a:t>vv</a:t>
            </a:r>
            <a:r>
              <a:rPr lang="sr-Latn-CS" sz="2000" b="1" dirty="0"/>
              <a:t>. </a:t>
            </a:r>
            <a:r>
              <a:rPr lang="en-GB" sz="2000" b="1" dirty="0"/>
              <a:t>p</a:t>
            </a:r>
            <a:r>
              <a:rPr lang="sr-Latn-CS" sz="2000" b="1" dirty="0" err="1"/>
              <a:t>ancreaticae</a:t>
            </a:r>
            <a:r>
              <a:rPr lang="en-GB" sz="2000" b="1" dirty="0"/>
              <a:t>	           </a:t>
            </a:r>
            <a:r>
              <a:rPr lang="sr-Latn-CS" sz="2000" b="1" dirty="0"/>
              <a:t>- v. </a:t>
            </a:r>
            <a:r>
              <a:rPr lang="sr-Latn-CS" sz="2000" b="1" dirty="0" err="1"/>
              <a:t>colica</a:t>
            </a:r>
            <a:r>
              <a:rPr lang="sr-Latn-CS" sz="2000" b="1" dirty="0"/>
              <a:t> </a:t>
            </a:r>
            <a:r>
              <a:rPr lang="en-GB" sz="2000" b="1" dirty="0"/>
              <a:t>media                </a:t>
            </a:r>
            <a:r>
              <a:rPr lang="sr-Latn-CS" sz="2000" b="1" dirty="0"/>
              <a:t>- v. </a:t>
            </a:r>
            <a:r>
              <a:rPr lang="sr-Latn-CS" sz="2000" b="1" dirty="0" err="1"/>
              <a:t>colica</a:t>
            </a:r>
            <a:r>
              <a:rPr lang="sr-Latn-CS" sz="2000" b="1" dirty="0"/>
              <a:t> </a:t>
            </a:r>
            <a:r>
              <a:rPr lang="en-GB" sz="2000" b="1" dirty="0" err="1"/>
              <a:t>dextra</a:t>
            </a:r>
            <a:endParaRPr lang="sr-Latn-CS" sz="2000" b="1" dirty="0"/>
          </a:p>
          <a:p>
            <a:pPr eaLnBrk="1" hangingPunct="1">
              <a:lnSpc>
                <a:spcPct val="90000"/>
              </a:lnSpc>
              <a:buFont typeface="Wingdings" pitchFamily="2" charset="2"/>
              <a:buNone/>
              <a:defRPr/>
            </a:pPr>
            <a:r>
              <a:rPr lang="sr-Latn-CS" sz="2000" b="1" dirty="0"/>
              <a:t>	</a:t>
            </a:r>
            <a:r>
              <a:rPr lang="en-GB" sz="2000" b="1" dirty="0"/>
              <a:t>              </a:t>
            </a:r>
            <a:r>
              <a:rPr lang="sr-Latn-CS" sz="2000" b="1" dirty="0"/>
              <a:t> - </a:t>
            </a:r>
            <a:r>
              <a:rPr lang="sr-Latn-CS" sz="2000" b="1" dirty="0" err="1"/>
              <a:t>vv</a:t>
            </a:r>
            <a:r>
              <a:rPr lang="sr-Latn-CS" sz="2000" b="1" dirty="0"/>
              <a:t>. </a:t>
            </a:r>
            <a:r>
              <a:rPr lang="sr-Latn-CS" sz="2000" b="1" dirty="0" err="1"/>
              <a:t>pancreaticoduodenales</a:t>
            </a:r>
            <a:endParaRPr lang="en-GB" sz="2000" b="1" dirty="0"/>
          </a:p>
          <a:p>
            <a:pPr eaLnBrk="1" hangingPunct="1">
              <a:lnSpc>
                <a:spcPct val="90000"/>
              </a:lnSpc>
              <a:buFont typeface="Wingdings" pitchFamily="2" charset="2"/>
              <a:buNone/>
              <a:defRPr/>
            </a:pPr>
            <a:r>
              <a:rPr lang="sr-Latn-CS" sz="1000" b="1" dirty="0"/>
              <a:t> </a:t>
            </a:r>
          </a:p>
          <a:p>
            <a:pPr eaLnBrk="1" hangingPunct="1">
              <a:lnSpc>
                <a:spcPct val="90000"/>
              </a:lnSpc>
              <a:buFont typeface="Wingdings" pitchFamily="2" charset="2"/>
              <a:buNone/>
              <a:defRPr/>
            </a:pPr>
            <a:r>
              <a:rPr lang="sr-Latn-CS" sz="2000" b="1" dirty="0">
                <a:solidFill>
                  <a:schemeClr val="hlink"/>
                </a:solidFill>
              </a:rPr>
              <a:t>2)</a:t>
            </a:r>
            <a:r>
              <a:rPr lang="en-GB" sz="2000" b="1" dirty="0">
                <a:solidFill>
                  <a:schemeClr val="hlink"/>
                </a:solidFill>
              </a:rPr>
              <a:t> Splenic vein (</a:t>
            </a:r>
            <a:r>
              <a:rPr lang="sr-Latn-CS" sz="2000" b="1" dirty="0">
                <a:solidFill>
                  <a:schemeClr val="hlink"/>
                </a:solidFill>
              </a:rPr>
              <a:t>v. lienalis (</a:t>
            </a:r>
            <a:r>
              <a:rPr lang="sr-Latn-CS" sz="2000" b="1" dirty="0" err="1">
                <a:solidFill>
                  <a:schemeClr val="hlink"/>
                </a:solidFill>
              </a:rPr>
              <a:t>splenica</a:t>
            </a:r>
            <a:r>
              <a:rPr lang="sr-Latn-CS" sz="2000" b="1" dirty="0">
                <a:solidFill>
                  <a:schemeClr val="hlink"/>
                </a:solidFill>
              </a:rPr>
              <a:t>)</a:t>
            </a:r>
            <a:r>
              <a:rPr lang="en-GB" sz="2000" b="1" dirty="0">
                <a:solidFill>
                  <a:schemeClr val="hlink"/>
                </a:solidFill>
              </a:rPr>
              <a:t>)</a:t>
            </a:r>
            <a:endParaRPr lang="sr-Latn-CS" sz="2000" b="1" dirty="0">
              <a:solidFill>
                <a:schemeClr val="hlink"/>
              </a:solidFill>
            </a:endParaRPr>
          </a:p>
          <a:p>
            <a:pPr eaLnBrk="1" hangingPunct="1">
              <a:lnSpc>
                <a:spcPct val="90000"/>
              </a:lnSpc>
              <a:buFont typeface="Wingdings" pitchFamily="2" charset="2"/>
              <a:buNone/>
              <a:defRPr/>
            </a:pPr>
            <a:r>
              <a:rPr lang="sr-Cyrl-CS" sz="2000" b="1" dirty="0"/>
              <a:t> </a:t>
            </a:r>
            <a:r>
              <a:rPr lang="en-GB" sz="2000" b="1" dirty="0"/>
              <a:t>tributaries</a:t>
            </a:r>
            <a:r>
              <a:rPr lang="sr-Cyrl-CS" sz="2000" b="1" dirty="0"/>
              <a:t> </a:t>
            </a:r>
            <a:r>
              <a:rPr lang="sr-Latn-CS" sz="2000" b="1" dirty="0"/>
              <a:t>: - v. gastroomentalis sinistra</a:t>
            </a:r>
          </a:p>
          <a:p>
            <a:pPr eaLnBrk="1" hangingPunct="1">
              <a:lnSpc>
                <a:spcPct val="90000"/>
              </a:lnSpc>
              <a:buFont typeface="Wingdings" pitchFamily="2" charset="2"/>
              <a:buNone/>
              <a:defRPr/>
            </a:pPr>
            <a:r>
              <a:rPr lang="en-GB" sz="2000" b="1" dirty="0"/>
              <a:t>		       </a:t>
            </a:r>
            <a:r>
              <a:rPr lang="sr-Cyrl-CS" sz="2000" b="1" dirty="0"/>
              <a:t> </a:t>
            </a:r>
            <a:r>
              <a:rPr lang="sr-Latn-CS" sz="2000" b="1" dirty="0"/>
              <a:t>- vv. gastricae breves</a:t>
            </a:r>
          </a:p>
          <a:p>
            <a:pPr eaLnBrk="1" hangingPunct="1">
              <a:lnSpc>
                <a:spcPct val="90000"/>
              </a:lnSpc>
              <a:buFont typeface="Wingdings" pitchFamily="2" charset="2"/>
              <a:buNone/>
              <a:defRPr/>
            </a:pPr>
            <a:r>
              <a:rPr lang="sr-Latn-CS" sz="2000" b="1" dirty="0"/>
              <a:t>	</a:t>
            </a:r>
            <a:r>
              <a:rPr lang="en-GB" sz="2000" b="1" dirty="0"/>
              <a:t>                 </a:t>
            </a:r>
            <a:r>
              <a:rPr lang="sr-Latn-CS" sz="2000" b="1" dirty="0"/>
              <a:t>- vv. </a:t>
            </a:r>
            <a:r>
              <a:rPr lang="sr-Latn-CS" sz="2000" b="1" dirty="0" err="1"/>
              <a:t>Pancreaticae</a:t>
            </a:r>
            <a:endParaRPr lang="en-GB" sz="2000" b="1" dirty="0"/>
          </a:p>
          <a:p>
            <a:pPr eaLnBrk="1" hangingPunct="1">
              <a:lnSpc>
                <a:spcPct val="90000"/>
              </a:lnSpc>
              <a:buFont typeface="Wingdings" pitchFamily="2" charset="2"/>
              <a:buNone/>
              <a:defRPr/>
            </a:pPr>
            <a:endParaRPr lang="sr-Latn-CS" sz="1000" b="1" dirty="0"/>
          </a:p>
          <a:p>
            <a:pPr eaLnBrk="1" hangingPunct="1">
              <a:lnSpc>
                <a:spcPct val="90000"/>
              </a:lnSpc>
              <a:buFont typeface="Wingdings" pitchFamily="2" charset="2"/>
              <a:buNone/>
              <a:defRPr/>
            </a:pPr>
            <a:r>
              <a:rPr lang="sr-Latn-CS" sz="2000" b="1" dirty="0">
                <a:solidFill>
                  <a:schemeClr val="hlink"/>
                </a:solidFill>
              </a:rPr>
              <a:t>3) </a:t>
            </a:r>
            <a:r>
              <a:rPr lang="en-GB" sz="2000" b="1" dirty="0">
                <a:solidFill>
                  <a:schemeClr val="hlink"/>
                </a:solidFill>
              </a:rPr>
              <a:t>inferior mesenteric vein (</a:t>
            </a:r>
            <a:r>
              <a:rPr lang="sr-Latn-CS" sz="2000" b="1" dirty="0">
                <a:solidFill>
                  <a:schemeClr val="hlink"/>
                </a:solidFill>
              </a:rPr>
              <a:t>v. </a:t>
            </a:r>
            <a:r>
              <a:rPr lang="sr-Latn-CS" sz="2000" b="1" dirty="0" err="1">
                <a:solidFill>
                  <a:schemeClr val="hlink"/>
                </a:solidFill>
              </a:rPr>
              <a:t>mesenterica</a:t>
            </a:r>
            <a:r>
              <a:rPr lang="sr-Latn-CS" sz="2000" b="1" dirty="0">
                <a:solidFill>
                  <a:schemeClr val="hlink"/>
                </a:solidFill>
              </a:rPr>
              <a:t> </a:t>
            </a:r>
            <a:r>
              <a:rPr lang="sr-Latn-CS" sz="2000" b="1" dirty="0" err="1">
                <a:solidFill>
                  <a:schemeClr val="hlink"/>
                </a:solidFill>
              </a:rPr>
              <a:t>inferior</a:t>
            </a:r>
            <a:r>
              <a:rPr lang="en-GB" sz="2000" b="1" dirty="0">
                <a:solidFill>
                  <a:schemeClr val="hlink"/>
                </a:solidFill>
              </a:rPr>
              <a:t>)</a:t>
            </a:r>
            <a:endParaRPr lang="sr-Latn-CS" sz="2000" b="1" dirty="0">
              <a:solidFill>
                <a:schemeClr val="hlink"/>
              </a:solidFill>
            </a:endParaRPr>
          </a:p>
          <a:p>
            <a:pPr eaLnBrk="1" hangingPunct="1">
              <a:lnSpc>
                <a:spcPct val="90000"/>
              </a:lnSpc>
              <a:buFont typeface="Wingdings" pitchFamily="2" charset="2"/>
              <a:buNone/>
              <a:defRPr/>
            </a:pPr>
            <a:r>
              <a:rPr lang="en-GB" sz="2000" b="1" dirty="0"/>
              <a:t>tributaries</a:t>
            </a:r>
            <a:r>
              <a:rPr lang="sr-Latn-CS" sz="2000" b="1" dirty="0"/>
              <a:t>: </a:t>
            </a:r>
            <a:r>
              <a:rPr lang="en-GB" sz="2000" b="1" dirty="0"/>
              <a:t>   </a:t>
            </a:r>
            <a:r>
              <a:rPr lang="sr-Latn-CS" sz="2000" b="1" dirty="0"/>
              <a:t>- v. colica sinistra</a:t>
            </a:r>
          </a:p>
          <a:p>
            <a:pPr eaLnBrk="1" hangingPunct="1">
              <a:lnSpc>
                <a:spcPct val="90000"/>
              </a:lnSpc>
              <a:buFont typeface="Wingdings" pitchFamily="2" charset="2"/>
              <a:buNone/>
              <a:defRPr/>
            </a:pPr>
            <a:r>
              <a:rPr lang="sr-Latn-CS" sz="2000" b="1" dirty="0"/>
              <a:t>	</a:t>
            </a:r>
            <a:r>
              <a:rPr lang="en-GB" sz="2000" b="1" dirty="0"/>
              <a:t>	        </a:t>
            </a:r>
            <a:r>
              <a:rPr lang="sr-Latn-CS" sz="2000" b="1" dirty="0"/>
              <a:t>- vv. </a:t>
            </a:r>
            <a:r>
              <a:rPr lang="sr-Latn-CS" sz="2000" b="1" dirty="0" err="1"/>
              <a:t>sigmoidea</a:t>
            </a:r>
            <a:endParaRPr lang="sr-Latn-CS" sz="2000" b="1" dirty="0"/>
          </a:p>
        </p:txBody>
      </p:sp>
      <p:pic>
        <p:nvPicPr>
          <p:cNvPr id="2" name="Picture 2">
            <a:extLst>
              <a:ext uri="{FF2B5EF4-FFF2-40B4-BE49-F238E27FC236}">
                <a16:creationId xmlns:a16="http://schemas.microsoft.com/office/drawing/2014/main" id="{1F1DAF92-EB5E-79A2-9525-0685C71E2FD3}"/>
              </a:ext>
            </a:extLst>
          </p:cNvPr>
          <p:cNvPicPr>
            <a:picLocks noChangeAspect="1" noChangeArrowheads="1"/>
          </p:cNvPicPr>
          <p:nvPr/>
        </p:nvPicPr>
        <p:blipFill>
          <a:blip r:embed="rId2" cstate="print"/>
          <a:srcRect l="7788" r="37869" b="37993"/>
          <a:stretch>
            <a:fillRect/>
          </a:stretch>
        </p:blipFill>
        <p:spPr bwMode="auto">
          <a:xfrm>
            <a:off x="5580112" y="3864966"/>
            <a:ext cx="3456384" cy="2960634"/>
          </a:xfrm>
          <a:prstGeom prst="rect">
            <a:avLst/>
          </a:prstGeom>
          <a:noFill/>
          <a:ln w="9525">
            <a:noFill/>
            <a:miter lim="800000"/>
            <a:headEnd/>
            <a:tailEnd/>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rrowheads="1"/>
          </p:cNvSpPr>
          <p:nvPr>
            <p:ph type="title"/>
          </p:nvPr>
        </p:nvSpPr>
        <p:spPr>
          <a:xfrm>
            <a:off x="468313" y="0"/>
            <a:ext cx="8229600" cy="633413"/>
          </a:xfrm>
        </p:spPr>
        <p:txBody>
          <a:bodyPr/>
          <a:lstStyle/>
          <a:p>
            <a:pPr eaLnBrk="1" hangingPunct="1">
              <a:defRPr/>
            </a:pPr>
            <a:r>
              <a:rPr lang="en-US" sz="3200" b="0" dirty="0">
                <a:solidFill>
                  <a:schemeClr val="hlink"/>
                </a:solidFill>
              </a:rPr>
              <a:t>HEPATIC PORTAL VEIN (V. PORTAE)</a:t>
            </a:r>
          </a:p>
        </p:txBody>
      </p:sp>
      <p:sp>
        <p:nvSpPr>
          <p:cNvPr id="144387" name="Rectangle 3"/>
          <p:cNvSpPr>
            <a:spLocks noGrp="1" noChangeArrowheads="1"/>
          </p:cNvSpPr>
          <p:nvPr>
            <p:ph type="body" idx="1"/>
          </p:nvPr>
        </p:nvSpPr>
        <p:spPr>
          <a:xfrm>
            <a:off x="0" y="714375"/>
            <a:ext cx="9144000" cy="5976938"/>
          </a:xfrm>
        </p:spPr>
        <p:txBody>
          <a:bodyPr/>
          <a:lstStyle/>
          <a:p>
            <a:pPr algn="l"/>
            <a:r>
              <a:rPr lang="en-GB" sz="2000" b="0" i="0" u="none" strike="noStrike" baseline="0" dirty="0"/>
              <a:t>The </a:t>
            </a:r>
            <a:r>
              <a:rPr lang="en-GB" sz="2000" b="1" i="1" u="none" strike="noStrike" baseline="0" dirty="0">
                <a:solidFill>
                  <a:srgbClr val="00FFFF"/>
                </a:solidFill>
              </a:rPr>
              <a:t>hepatic portal vein</a:t>
            </a:r>
            <a:r>
              <a:rPr lang="en-GB" sz="2000" b="0" i="0" u="none" strike="noStrike" baseline="0" dirty="0"/>
              <a:t>, is a large vessel, it runs a short course (7–8 cm), most of</a:t>
            </a:r>
          </a:p>
          <a:p>
            <a:pPr marL="0" indent="0" algn="l">
              <a:buNone/>
            </a:pPr>
            <a:r>
              <a:rPr lang="en-GB" sz="2000" dirty="0"/>
              <a:t>      </a:t>
            </a:r>
            <a:r>
              <a:rPr lang="en-GB" sz="2000" b="0" i="0" u="none" strike="noStrike" baseline="0" dirty="0"/>
              <a:t>which is contained within the </a:t>
            </a:r>
            <a:r>
              <a:rPr lang="en-GB" sz="2000" b="1" i="0" u="none" strike="noStrike" baseline="0" dirty="0"/>
              <a:t>hepatoduodenal ligament</a:t>
            </a:r>
            <a:r>
              <a:rPr lang="en-GB" sz="2000" b="0" i="0" u="none" strike="noStrike" baseline="0" dirty="0"/>
              <a:t>. </a:t>
            </a:r>
          </a:p>
          <a:p>
            <a:pPr marL="0" indent="0" algn="l">
              <a:buNone/>
            </a:pPr>
            <a:r>
              <a:rPr lang="en-GB" sz="2000" dirty="0">
                <a:effectLst/>
              </a:rPr>
              <a:t>- Formed posterior to the neck if pancreas, ascending towards the liver, the portal vein</a:t>
            </a:r>
            <a:br>
              <a:rPr lang="en-GB" sz="2000" dirty="0">
                <a:effectLst/>
              </a:rPr>
            </a:br>
            <a:r>
              <a:rPr lang="en-GB" sz="2000" dirty="0">
                <a:effectLst/>
              </a:rPr>
              <a:t>  passes posterior to the superior part of the duodenum and enters the right margin of the</a:t>
            </a:r>
            <a:br>
              <a:rPr lang="en-GB" sz="2000" dirty="0">
                <a:effectLst/>
              </a:rPr>
            </a:br>
            <a:r>
              <a:rPr lang="en-GB" sz="2000" dirty="0">
                <a:effectLst/>
              </a:rPr>
              <a:t>  lesser </a:t>
            </a:r>
            <a:r>
              <a:rPr lang="en-GB" sz="2000" dirty="0" err="1">
                <a:effectLst/>
              </a:rPr>
              <a:t>omentum</a:t>
            </a:r>
            <a:r>
              <a:rPr lang="en-GB" sz="2000" dirty="0">
                <a:effectLst/>
              </a:rPr>
              <a:t> (hepatoduodenal ligament). As it passes through this part of the lesser</a:t>
            </a:r>
            <a:br>
              <a:rPr lang="en-GB" sz="2000" dirty="0">
                <a:effectLst/>
              </a:rPr>
            </a:br>
            <a:r>
              <a:rPr lang="en-GB" sz="2000" dirty="0">
                <a:effectLst/>
              </a:rPr>
              <a:t>  </a:t>
            </a:r>
            <a:r>
              <a:rPr lang="en-GB" sz="2000" dirty="0" err="1">
                <a:effectLst/>
              </a:rPr>
              <a:t>omentum</a:t>
            </a:r>
            <a:r>
              <a:rPr lang="en-GB" sz="2000" dirty="0">
                <a:effectLst/>
              </a:rPr>
              <a:t>, it is anterior to the omental foramen and posterior to both the bile duct,</a:t>
            </a:r>
            <a:br>
              <a:rPr lang="en-GB" sz="2000" dirty="0">
                <a:effectLst/>
              </a:rPr>
            </a:br>
            <a:r>
              <a:rPr lang="en-GB" sz="2000" dirty="0">
                <a:effectLst/>
              </a:rPr>
              <a:t>  which is slightly to its right, and the hepatic artery proper, which is slightly to its left .</a:t>
            </a:r>
          </a:p>
          <a:p>
            <a:pPr marL="0" indent="0" algn="l">
              <a:buNone/>
            </a:pPr>
            <a:r>
              <a:rPr lang="en-GB" sz="2000" b="0" i="0" u="none" strike="noStrike" baseline="0" dirty="0"/>
              <a:t>- As it approaches the porta hepatis, the hepatic portal vein divides into right and left</a:t>
            </a:r>
            <a:br>
              <a:rPr lang="en-GB" sz="2000" b="0" i="0" u="none" strike="noStrike" baseline="0" dirty="0"/>
            </a:br>
            <a:r>
              <a:rPr lang="en-GB" sz="2000" b="0" i="0" u="none" strike="noStrike" baseline="0" dirty="0"/>
              <a:t>  branches.</a:t>
            </a:r>
          </a:p>
          <a:p>
            <a:pPr marL="0" indent="0" algn="l">
              <a:buNone/>
            </a:pPr>
            <a:endParaRPr lang="sr-Latn-CS" sz="2000" b="1" dirty="0"/>
          </a:p>
        </p:txBody>
      </p:sp>
      <p:pic>
        <p:nvPicPr>
          <p:cNvPr id="3" name="Picture 2">
            <a:extLst>
              <a:ext uri="{FF2B5EF4-FFF2-40B4-BE49-F238E27FC236}">
                <a16:creationId xmlns:a16="http://schemas.microsoft.com/office/drawing/2014/main" id="{D6DD1826-051D-AD7F-7044-9B09E7BFF2A5}"/>
              </a:ext>
            </a:extLst>
          </p:cNvPr>
          <p:cNvPicPr>
            <a:picLocks noChangeAspect="1" noChangeArrowheads="1"/>
          </p:cNvPicPr>
          <p:nvPr/>
        </p:nvPicPr>
        <p:blipFill>
          <a:blip r:embed="rId2" cstate="print"/>
          <a:srcRect l="7013" r="37685" b="37352"/>
          <a:stretch>
            <a:fillRect/>
          </a:stretch>
        </p:blipFill>
        <p:spPr bwMode="auto">
          <a:xfrm>
            <a:off x="2483768" y="3429000"/>
            <a:ext cx="3974067" cy="3376990"/>
          </a:xfrm>
          <a:prstGeom prst="rect">
            <a:avLst/>
          </a:prstGeom>
          <a:noFill/>
          <a:ln w="38100">
            <a:solidFill>
              <a:srgbClr val="FFFF00"/>
            </a:solidFill>
            <a:miter lim="800000"/>
            <a:headEnd/>
            <a:tailEnd/>
          </a:ln>
        </p:spPr>
      </p:pic>
    </p:spTree>
    <p:extLst>
      <p:ext uri="{BB962C8B-B14F-4D97-AF65-F5344CB8AC3E}">
        <p14:creationId xmlns:p14="http://schemas.microsoft.com/office/powerpoint/2010/main" val="268728429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rrowheads="1"/>
          </p:cNvSpPr>
          <p:nvPr>
            <p:ph type="title"/>
          </p:nvPr>
        </p:nvSpPr>
        <p:spPr>
          <a:xfrm>
            <a:off x="468313" y="0"/>
            <a:ext cx="8229600" cy="490538"/>
          </a:xfrm>
        </p:spPr>
        <p:txBody>
          <a:bodyPr/>
          <a:lstStyle/>
          <a:p>
            <a:pPr eaLnBrk="1" hangingPunct="1">
              <a:defRPr/>
            </a:pPr>
            <a:r>
              <a:rPr lang="en-US" sz="2800" b="0" dirty="0">
                <a:solidFill>
                  <a:schemeClr val="hlink"/>
                </a:solidFill>
              </a:rPr>
              <a:t>HEPATIC PORTAL VEIN (V. PORTAE)</a:t>
            </a:r>
          </a:p>
        </p:txBody>
      </p:sp>
      <p:sp>
        <p:nvSpPr>
          <p:cNvPr id="146435" name="Rectangle 3"/>
          <p:cNvSpPr>
            <a:spLocks noGrp="1" noChangeArrowheads="1"/>
          </p:cNvSpPr>
          <p:nvPr>
            <p:ph type="body" idx="1"/>
          </p:nvPr>
        </p:nvSpPr>
        <p:spPr>
          <a:xfrm>
            <a:off x="107504" y="1268760"/>
            <a:ext cx="8642350" cy="3960415"/>
          </a:xfrm>
        </p:spPr>
        <p:txBody>
          <a:bodyPr/>
          <a:lstStyle/>
          <a:p>
            <a:pPr eaLnBrk="1" hangingPunct="1">
              <a:defRPr/>
            </a:pPr>
            <a:r>
              <a:rPr lang="en-GB" sz="2000" b="1" dirty="0">
                <a:solidFill>
                  <a:srgbClr val="FFFFCC"/>
                </a:solidFill>
              </a:rPr>
              <a:t>TRIBUTARIES</a:t>
            </a:r>
            <a:r>
              <a:rPr lang="sr-Latn-CS" sz="2000" b="1" dirty="0">
                <a:solidFill>
                  <a:srgbClr val="FFFFCC"/>
                </a:solidFill>
              </a:rPr>
              <a:t>:</a:t>
            </a:r>
          </a:p>
          <a:p>
            <a:pPr eaLnBrk="1" hangingPunct="1">
              <a:buFont typeface="Wingdings" pitchFamily="2" charset="2"/>
              <a:buNone/>
              <a:defRPr/>
            </a:pPr>
            <a:r>
              <a:rPr lang="sr-Latn-CS" sz="2000" b="1" dirty="0"/>
              <a:t>		- </a:t>
            </a:r>
            <a:r>
              <a:rPr lang="en-GB" sz="2000" b="1" dirty="0"/>
              <a:t>right gastric vein (</a:t>
            </a:r>
            <a:r>
              <a:rPr lang="sr-Latn-CS" sz="2000" b="1" dirty="0"/>
              <a:t>v. </a:t>
            </a:r>
            <a:r>
              <a:rPr lang="sr-Latn-CS" sz="2000" b="1" dirty="0" err="1"/>
              <a:t>gastrica</a:t>
            </a:r>
            <a:r>
              <a:rPr lang="sr-Latn-CS" sz="2000" b="1" dirty="0"/>
              <a:t> </a:t>
            </a:r>
            <a:r>
              <a:rPr lang="sr-Latn-CS" sz="2000" b="1" dirty="0" err="1"/>
              <a:t>dextra</a:t>
            </a:r>
            <a:r>
              <a:rPr lang="en-GB" sz="2000" b="1" dirty="0"/>
              <a:t>)</a:t>
            </a:r>
            <a:endParaRPr lang="sr-Latn-CS" sz="2000" b="1" dirty="0"/>
          </a:p>
          <a:p>
            <a:pPr eaLnBrk="1" hangingPunct="1">
              <a:buFont typeface="Wingdings" pitchFamily="2" charset="2"/>
              <a:buNone/>
              <a:defRPr/>
            </a:pPr>
            <a:r>
              <a:rPr lang="sr-Latn-CS" sz="2000" b="1" dirty="0"/>
              <a:t>		- </a:t>
            </a:r>
            <a:r>
              <a:rPr lang="en-GB" sz="2000" b="1" dirty="0"/>
              <a:t>left gastric vein (</a:t>
            </a:r>
            <a:r>
              <a:rPr lang="sr-Latn-CS" sz="2000" b="1" dirty="0"/>
              <a:t>v. </a:t>
            </a:r>
            <a:r>
              <a:rPr lang="sr-Latn-CS" sz="2000" b="1" dirty="0" err="1"/>
              <a:t>gastrica</a:t>
            </a:r>
            <a:r>
              <a:rPr lang="sr-Latn-CS" sz="2000" b="1" dirty="0"/>
              <a:t> </a:t>
            </a:r>
            <a:r>
              <a:rPr lang="sr-Latn-CS" sz="2000" b="1" dirty="0" err="1"/>
              <a:t>sinistra</a:t>
            </a:r>
            <a:r>
              <a:rPr lang="en-GB" sz="2000" b="1" dirty="0"/>
              <a:t>)</a:t>
            </a:r>
          </a:p>
          <a:p>
            <a:pPr eaLnBrk="1" hangingPunct="1">
              <a:buFont typeface="Wingdings" pitchFamily="2" charset="2"/>
              <a:buNone/>
              <a:defRPr/>
            </a:pPr>
            <a:r>
              <a:rPr lang="en-GB" sz="2000" b="1" dirty="0"/>
              <a:t>		- cystic vein </a:t>
            </a:r>
          </a:p>
          <a:p>
            <a:pPr eaLnBrk="1" hangingPunct="1">
              <a:buFont typeface="Wingdings" pitchFamily="2" charset="2"/>
              <a:buNone/>
              <a:defRPr/>
            </a:pPr>
            <a:r>
              <a:rPr lang="sr-Latn-CS" sz="2000" b="1" dirty="0"/>
              <a:t>		- </a:t>
            </a:r>
            <a:r>
              <a:rPr lang="en-GB" sz="2000" b="1" dirty="0"/>
              <a:t>paraumbilical veins (</a:t>
            </a:r>
            <a:r>
              <a:rPr lang="sr-Latn-CS" sz="2000" b="1" dirty="0" err="1"/>
              <a:t>vv</a:t>
            </a:r>
            <a:r>
              <a:rPr lang="sr-Latn-CS" sz="2000" b="1" dirty="0"/>
              <a:t>. </a:t>
            </a:r>
            <a:r>
              <a:rPr lang="en-GB" sz="2000" b="1" dirty="0"/>
              <a:t>p</a:t>
            </a:r>
            <a:r>
              <a:rPr lang="sr-Latn-CS" sz="2000" b="1" dirty="0" err="1"/>
              <a:t>araumbilicales</a:t>
            </a:r>
            <a:r>
              <a:rPr lang="en-GB" sz="2000" b="1" dirty="0"/>
              <a:t>)</a:t>
            </a:r>
            <a:endParaRPr lang="sr-Latn-CS" sz="2000" b="1" dirty="0">
              <a:highlight>
                <a:srgbClr val="FF0000"/>
              </a:highlight>
            </a:endParaRPr>
          </a:p>
          <a:p>
            <a:pPr eaLnBrk="1" hangingPunct="1">
              <a:buFont typeface="Wingdings" pitchFamily="2" charset="2"/>
              <a:buNone/>
              <a:defRPr/>
            </a:pPr>
            <a:r>
              <a:rPr lang="sr-Latn-CS" sz="2000" b="1" dirty="0"/>
              <a:t>		-</a:t>
            </a:r>
            <a:r>
              <a:rPr lang="en-GB" sz="2000" b="1" dirty="0"/>
              <a:t> umbilical vein (</a:t>
            </a:r>
            <a:r>
              <a:rPr lang="sr-Latn-CS" sz="2000" b="1" dirty="0"/>
              <a:t>v. </a:t>
            </a:r>
            <a:r>
              <a:rPr lang="sr-Latn-CS" sz="2000" b="1" dirty="0" err="1"/>
              <a:t>umbilicalis</a:t>
            </a:r>
            <a:r>
              <a:rPr lang="en-GB" sz="2000" b="1" dirty="0"/>
              <a:t>)</a:t>
            </a:r>
            <a:r>
              <a:rPr lang="sr-Latn-CS" sz="2000" b="1" dirty="0"/>
              <a:t> (</a:t>
            </a:r>
            <a:r>
              <a:rPr lang="en-GB" sz="2000" b="1" dirty="0"/>
              <a:t>during </a:t>
            </a:r>
            <a:r>
              <a:rPr lang="en-GB" sz="2000" b="1" dirty="0" err="1"/>
              <a:t>fetal</a:t>
            </a:r>
            <a:r>
              <a:rPr lang="en-GB" sz="2000" b="1" dirty="0"/>
              <a:t> stage of </a:t>
            </a:r>
            <a:r>
              <a:rPr lang="en-GB" sz="2000" b="1" dirty="0" err="1"/>
              <a:t>developement</a:t>
            </a:r>
            <a:r>
              <a:rPr lang="en-GB" sz="2000" b="1" dirty="0"/>
              <a:t>)</a:t>
            </a:r>
            <a:endParaRPr lang="sr-Latn-CS" sz="2000" b="1" dirty="0"/>
          </a:p>
          <a:p>
            <a:pPr eaLnBrk="1" hangingPunct="1">
              <a:buFont typeface="Wingdings" pitchFamily="2" charset="2"/>
              <a:buNone/>
              <a:defRPr/>
            </a:pPr>
            <a:endParaRPr lang="sr-Latn-CS" sz="1000" b="1" dirty="0"/>
          </a:p>
          <a:p>
            <a:pPr eaLnBrk="1" hangingPunct="1">
              <a:defRPr/>
            </a:pPr>
            <a:r>
              <a:rPr lang="en-GB" sz="2000" b="1" dirty="0">
                <a:solidFill>
                  <a:srgbClr val="FFFFCC"/>
                </a:solidFill>
              </a:rPr>
              <a:t>TERMINAL BRANCHES</a:t>
            </a:r>
            <a:r>
              <a:rPr lang="sr-Latn-CS" sz="2000" b="1" dirty="0">
                <a:solidFill>
                  <a:srgbClr val="FFFFCC"/>
                </a:solidFill>
              </a:rPr>
              <a:t>:</a:t>
            </a:r>
          </a:p>
          <a:p>
            <a:pPr eaLnBrk="1" hangingPunct="1">
              <a:buFont typeface="Wingdings" pitchFamily="2" charset="2"/>
              <a:buNone/>
              <a:defRPr/>
            </a:pPr>
            <a:r>
              <a:rPr lang="sr-Latn-CS" sz="2000" b="1" dirty="0"/>
              <a:t>		- </a:t>
            </a:r>
            <a:r>
              <a:rPr lang="en-GB" sz="2000" b="1" dirty="0"/>
              <a:t>right branch (</a:t>
            </a:r>
            <a:r>
              <a:rPr lang="sr-Latn-CS" sz="2000" b="1" dirty="0"/>
              <a:t>r. </a:t>
            </a:r>
            <a:r>
              <a:rPr lang="sr-Latn-CS" sz="2000" b="1" dirty="0" err="1"/>
              <a:t>dexter</a:t>
            </a:r>
            <a:r>
              <a:rPr lang="en-GB" sz="2000" b="1" dirty="0"/>
              <a:t>)</a:t>
            </a:r>
            <a:endParaRPr lang="sr-Latn-CS" sz="2000" b="1" dirty="0"/>
          </a:p>
          <a:p>
            <a:pPr eaLnBrk="1" hangingPunct="1">
              <a:buFont typeface="Wingdings" pitchFamily="2" charset="2"/>
              <a:buNone/>
              <a:defRPr/>
            </a:pPr>
            <a:r>
              <a:rPr lang="sr-Latn-CS" sz="2000" b="1" dirty="0"/>
              <a:t>		- </a:t>
            </a:r>
            <a:r>
              <a:rPr lang="en-GB" sz="2000" b="1" dirty="0"/>
              <a:t>left branch (</a:t>
            </a:r>
            <a:r>
              <a:rPr lang="sr-Latn-CS" sz="2000" b="1" dirty="0"/>
              <a:t>r. </a:t>
            </a:r>
            <a:r>
              <a:rPr lang="sr-Latn-CS" sz="2000" b="1" dirty="0" err="1"/>
              <a:t>sinister</a:t>
            </a:r>
            <a:r>
              <a:rPr lang="en-GB" sz="2000" b="1" dirty="0"/>
              <a:t>)</a:t>
            </a:r>
            <a:endParaRPr lang="sr-Latn-CS" sz="2000" b="1" dirty="0"/>
          </a:p>
          <a:p>
            <a:pPr eaLnBrk="1" hangingPunct="1">
              <a:buFont typeface="Wingdings" pitchFamily="2" charset="2"/>
              <a:buNone/>
              <a:defRPr/>
            </a:pPr>
            <a:endParaRPr lang="sr-Latn-CS" sz="1000" b="1"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2" cstate="print"/>
          <a:srcRect l="19414" t="32407" r="35516" b="13876"/>
          <a:stretch>
            <a:fillRect/>
          </a:stretch>
        </p:blipFill>
        <p:spPr bwMode="auto">
          <a:xfrm>
            <a:off x="3143250" y="785813"/>
            <a:ext cx="5494338" cy="5238750"/>
          </a:xfrm>
          <a:prstGeom prst="rect">
            <a:avLst/>
          </a:prstGeom>
          <a:noFill/>
          <a:ln w="9525">
            <a:noFill/>
            <a:miter lim="800000"/>
            <a:headEnd/>
            <a:tailEnd/>
          </a:ln>
        </p:spPr>
      </p:pic>
      <p:sp>
        <p:nvSpPr>
          <p:cNvPr id="18435" name="TextBox 2"/>
          <p:cNvSpPr txBox="1">
            <a:spLocks noChangeArrowheads="1"/>
          </p:cNvSpPr>
          <p:nvPr/>
        </p:nvSpPr>
        <p:spPr bwMode="auto">
          <a:xfrm>
            <a:off x="142875" y="904875"/>
            <a:ext cx="3000375" cy="5355312"/>
          </a:xfrm>
          <a:prstGeom prst="rect">
            <a:avLst/>
          </a:prstGeom>
          <a:noFill/>
          <a:ln w="9525">
            <a:noFill/>
            <a:miter lim="800000"/>
            <a:headEnd/>
            <a:tailEnd/>
          </a:ln>
        </p:spPr>
        <p:txBody>
          <a:bodyPr wrap="square">
            <a:spAutoFit/>
          </a:bodyPr>
          <a:lstStyle/>
          <a:p>
            <a:r>
              <a:rPr lang="sr-Latn-CS" dirty="0"/>
              <a:t>              </a:t>
            </a:r>
            <a:r>
              <a:rPr lang="sr-Latn-CS" dirty="0">
                <a:solidFill>
                  <a:srgbClr val="00B0F0"/>
                </a:solidFill>
              </a:rPr>
              <a:t>V.  </a:t>
            </a:r>
            <a:r>
              <a:rPr lang="sr-Latn-CS" dirty="0" err="1">
                <a:solidFill>
                  <a:srgbClr val="00B0F0"/>
                </a:solidFill>
              </a:rPr>
              <a:t>portae</a:t>
            </a:r>
            <a:endParaRPr lang="sr-Latn-CS" dirty="0">
              <a:solidFill>
                <a:srgbClr val="00B0F0"/>
              </a:solidFill>
            </a:endParaRPr>
          </a:p>
          <a:p>
            <a:endParaRPr lang="sr-Latn-CS" dirty="0"/>
          </a:p>
          <a:p>
            <a:r>
              <a:rPr lang="sr-Latn-CS" dirty="0"/>
              <a:t>r. </a:t>
            </a:r>
            <a:r>
              <a:rPr lang="sr-Latn-CS" dirty="0" err="1"/>
              <a:t>dexter</a:t>
            </a:r>
            <a:r>
              <a:rPr lang="sr-Latn-CS" dirty="0"/>
              <a:t>             r. </a:t>
            </a:r>
            <a:r>
              <a:rPr lang="sr-Latn-CS" dirty="0" err="1"/>
              <a:t>sinister</a:t>
            </a:r>
            <a:endParaRPr lang="sr-Latn-CS" dirty="0"/>
          </a:p>
          <a:p>
            <a:r>
              <a:rPr lang="sr-Latn-CS" dirty="0"/>
              <a:t> </a:t>
            </a:r>
          </a:p>
          <a:p>
            <a:r>
              <a:rPr lang="sr-Latn-CS" dirty="0"/>
              <a:t>          </a:t>
            </a:r>
            <a:r>
              <a:rPr lang="sr-Latn-CS" dirty="0" err="1"/>
              <a:t>vv</a:t>
            </a:r>
            <a:r>
              <a:rPr lang="sr-Latn-CS" dirty="0"/>
              <a:t>. </a:t>
            </a:r>
            <a:r>
              <a:rPr lang="sr-Latn-CS" dirty="0" err="1"/>
              <a:t>segmentales</a:t>
            </a:r>
            <a:endParaRPr lang="sr-Latn-CS" dirty="0"/>
          </a:p>
          <a:p>
            <a:endParaRPr lang="sr-Latn-CS" dirty="0"/>
          </a:p>
          <a:p>
            <a:r>
              <a:rPr lang="sr-Latn-CS" dirty="0"/>
              <a:t>         </a:t>
            </a:r>
            <a:r>
              <a:rPr lang="sr-Latn-CS" dirty="0" err="1"/>
              <a:t>vv</a:t>
            </a:r>
            <a:r>
              <a:rPr lang="sr-Latn-CS" dirty="0"/>
              <a:t>. </a:t>
            </a:r>
            <a:r>
              <a:rPr lang="sr-Latn-CS" dirty="0" err="1"/>
              <a:t>interlobulares</a:t>
            </a:r>
            <a:endParaRPr lang="sr-Latn-CS" dirty="0"/>
          </a:p>
          <a:p>
            <a:endParaRPr lang="sr-Latn-CS" dirty="0"/>
          </a:p>
          <a:p>
            <a:r>
              <a:rPr lang="sr-Latn-CS" dirty="0">
                <a:solidFill>
                  <a:srgbClr val="FFE07D"/>
                </a:solidFill>
              </a:rPr>
              <a:t>          </a:t>
            </a:r>
            <a:r>
              <a:rPr lang="en-GB" dirty="0">
                <a:solidFill>
                  <a:srgbClr val="FFE07D"/>
                </a:solidFill>
              </a:rPr>
              <a:t>hepatic lobular sinusoids</a:t>
            </a:r>
            <a:endParaRPr lang="sr-Latn-CS" dirty="0">
              <a:solidFill>
                <a:srgbClr val="FFE07D"/>
              </a:solidFill>
            </a:endParaRPr>
          </a:p>
          <a:p>
            <a:endParaRPr lang="sr-Latn-CS" dirty="0"/>
          </a:p>
          <a:p>
            <a:r>
              <a:rPr lang="sr-Latn-CS" dirty="0"/>
              <a:t>             v. </a:t>
            </a:r>
            <a:r>
              <a:rPr lang="sr-Latn-CS" dirty="0" err="1"/>
              <a:t>centralis</a:t>
            </a:r>
            <a:endParaRPr lang="sr-Latn-CS" dirty="0"/>
          </a:p>
          <a:p>
            <a:endParaRPr lang="sr-Latn-CS" dirty="0"/>
          </a:p>
          <a:p>
            <a:r>
              <a:rPr lang="sr-Latn-CS" dirty="0"/>
              <a:t>           v. </a:t>
            </a:r>
            <a:r>
              <a:rPr lang="sr-Latn-CS" dirty="0" err="1"/>
              <a:t>sublobularis</a:t>
            </a:r>
            <a:endParaRPr lang="sr-Latn-CS" dirty="0"/>
          </a:p>
          <a:p>
            <a:endParaRPr lang="sr-Latn-CS" dirty="0"/>
          </a:p>
          <a:p>
            <a:r>
              <a:rPr lang="sr-Latn-CS" dirty="0"/>
              <a:t>            </a:t>
            </a:r>
            <a:r>
              <a:rPr lang="sr-Latn-CS" dirty="0" err="1"/>
              <a:t>vv</a:t>
            </a:r>
            <a:r>
              <a:rPr lang="sr-Latn-CS" dirty="0"/>
              <a:t>. </a:t>
            </a:r>
            <a:r>
              <a:rPr lang="sr-Latn-CS" dirty="0" err="1"/>
              <a:t>hepaticae</a:t>
            </a:r>
            <a:endParaRPr lang="sr-Latn-CS" dirty="0"/>
          </a:p>
          <a:p>
            <a:r>
              <a:rPr lang="sr-Latn-CS" dirty="0"/>
              <a:t>(</a:t>
            </a:r>
            <a:r>
              <a:rPr lang="sr-Latn-CS" dirty="0" err="1"/>
              <a:t>dextra</a:t>
            </a:r>
            <a:r>
              <a:rPr lang="sr-Latn-CS" dirty="0"/>
              <a:t>, </a:t>
            </a:r>
            <a:r>
              <a:rPr lang="sr-Latn-CS" dirty="0" err="1"/>
              <a:t>sinistra</a:t>
            </a:r>
            <a:r>
              <a:rPr lang="sr-Latn-CS" dirty="0"/>
              <a:t>, </a:t>
            </a:r>
            <a:r>
              <a:rPr lang="sr-Latn-CS" dirty="0" err="1"/>
              <a:t>intermedia</a:t>
            </a:r>
            <a:r>
              <a:rPr lang="sr-Latn-CS" dirty="0"/>
              <a:t>)</a:t>
            </a:r>
          </a:p>
          <a:p>
            <a:endParaRPr lang="sr-Latn-CS" dirty="0"/>
          </a:p>
          <a:p>
            <a:endParaRPr lang="sr-Latn-CS" dirty="0"/>
          </a:p>
          <a:p>
            <a:r>
              <a:rPr lang="sr-Latn-CS" dirty="0"/>
              <a:t>           </a:t>
            </a:r>
            <a:r>
              <a:rPr lang="sr-Latn-CS" dirty="0">
                <a:solidFill>
                  <a:srgbClr val="00B0F0"/>
                </a:solidFill>
              </a:rPr>
              <a:t>V. cava </a:t>
            </a:r>
            <a:r>
              <a:rPr lang="sr-Latn-CS" dirty="0" err="1">
                <a:solidFill>
                  <a:srgbClr val="00B0F0"/>
                </a:solidFill>
              </a:rPr>
              <a:t>inferior</a:t>
            </a:r>
            <a:endParaRPr lang="sr-Latn-CS" dirty="0">
              <a:solidFill>
                <a:srgbClr val="00B0F0"/>
              </a:solidFill>
            </a:endParaRPr>
          </a:p>
        </p:txBody>
      </p:sp>
      <p:cxnSp>
        <p:nvCxnSpPr>
          <p:cNvPr id="18436" name="Straight Arrow Connector 4"/>
          <p:cNvCxnSpPr>
            <a:cxnSpLocks noChangeShapeType="1"/>
          </p:cNvCxnSpPr>
          <p:nvPr/>
        </p:nvCxnSpPr>
        <p:spPr bwMode="auto">
          <a:xfrm>
            <a:off x="1714500" y="1214438"/>
            <a:ext cx="285750" cy="214312"/>
          </a:xfrm>
          <a:prstGeom prst="straightConnector1">
            <a:avLst/>
          </a:prstGeom>
          <a:noFill/>
          <a:ln w="9525" algn="ctr">
            <a:solidFill>
              <a:schemeClr val="tx1"/>
            </a:solidFill>
            <a:round/>
            <a:headEnd/>
            <a:tailEnd type="arrow" w="med" len="med"/>
          </a:ln>
        </p:spPr>
      </p:cxnSp>
      <p:cxnSp>
        <p:nvCxnSpPr>
          <p:cNvPr id="18437" name="Straight Arrow Connector 8"/>
          <p:cNvCxnSpPr>
            <a:cxnSpLocks noChangeShapeType="1"/>
          </p:cNvCxnSpPr>
          <p:nvPr/>
        </p:nvCxnSpPr>
        <p:spPr bwMode="auto">
          <a:xfrm rot="5400000">
            <a:off x="928688" y="1214438"/>
            <a:ext cx="214312" cy="214312"/>
          </a:xfrm>
          <a:prstGeom prst="straightConnector1">
            <a:avLst/>
          </a:prstGeom>
          <a:noFill/>
          <a:ln w="9525" algn="ctr">
            <a:solidFill>
              <a:schemeClr val="tx1"/>
            </a:solidFill>
            <a:round/>
            <a:headEnd/>
            <a:tailEnd type="arrow" w="med" len="med"/>
          </a:ln>
        </p:spPr>
      </p:cxnSp>
      <p:cxnSp>
        <p:nvCxnSpPr>
          <p:cNvPr id="18438" name="Straight Arrow Connector 9"/>
          <p:cNvCxnSpPr>
            <a:cxnSpLocks noChangeShapeType="1"/>
          </p:cNvCxnSpPr>
          <p:nvPr/>
        </p:nvCxnSpPr>
        <p:spPr bwMode="auto">
          <a:xfrm>
            <a:off x="928688" y="1785938"/>
            <a:ext cx="285750" cy="214312"/>
          </a:xfrm>
          <a:prstGeom prst="straightConnector1">
            <a:avLst/>
          </a:prstGeom>
          <a:noFill/>
          <a:ln w="9525" algn="ctr">
            <a:solidFill>
              <a:schemeClr val="tx1"/>
            </a:solidFill>
            <a:round/>
            <a:headEnd/>
            <a:tailEnd type="arrow" w="med" len="med"/>
          </a:ln>
        </p:spPr>
      </p:cxnSp>
      <p:cxnSp>
        <p:nvCxnSpPr>
          <p:cNvPr id="18439" name="Straight Arrow Connector 10"/>
          <p:cNvCxnSpPr>
            <a:cxnSpLocks noChangeShapeType="1"/>
          </p:cNvCxnSpPr>
          <p:nvPr/>
        </p:nvCxnSpPr>
        <p:spPr bwMode="auto">
          <a:xfrm rot="5400000">
            <a:off x="1714501" y="1785937"/>
            <a:ext cx="214312" cy="214313"/>
          </a:xfrm>
          <a:prstGeom prst="straightConnector1">
            <a:avLst/>
          </a:prstGeom>
          <a:noFill/>
          <a:ln w="9525" algn="ctr">
            <a:solidFill>
              <a:schemeClr val="tx1"/>
            </a:solidFill>
            <a:round/>
            <a:headEnd/>
            <a:tailEnd type="arrow" w="med" len="med"/>
          </a:ln>
        </p:spPr>
      </p:cxnSp>
      <p:cxnSp>
        <p:nvCxnSpPr>
          <p:cNvPr id="18440" name="Straight Arrow Connector 12"/>
          <p:cNvCxnSpPr>
            <a:cxnSpLocks noChangeShapeType="1"/>
          </p:cNvCxnSpPr>
          <p:nvPr/>
        </p:nvCxnSpPr>
        <p:spPr bwMode="auto">
          <a:xfrm rot="5400000">
            <a:off x="1356519" y="2428081"/>
            <a:ext cx="285750" cy="1588"/>
          </a:xfrm>
          <a:prstGeom prst="straightConnector1">
            <a:avLst/>
          </a:prstGeom>
          <a:noFill/>
          <a:ln w="9525" algn="ctr">
            <a:solidFill>
              <a:schemeClr val="tx1"/>
            </a:solidFill>
            <a:round/>
            <a:headEnd/>
            <a:tailEnd type="arrow" w="med" len="med"/>
          </a:ln>
        </p:spPr>
      </p:cxnSp>
      <p:cxnSp>
        <p:nvCxnSpPr>
          <p:cNvPr id="18441" name="Straight Arrow Connector 13"/>
          <p:cNvCxnSpPr>
            <a:cxnSpLocks noChangeShapeType="1"/>
          </p:cNvCxnSpPr>
          <p:nvPr/>
        </p:nvCxnSpPr>
        <p:spPr bwMode="auto">
          <a:xfrm rot="5400000">
            <a:off x="1358107" y="2928144"/>
            <a:ext cx="285750" cy="1587"/>
          </a:xfrm>
          <a:prstGeom prst="straightConnector1">
            <a:avLst/>
          </a:prstGeom>
          <a:noFill/>
          <a:ln w="9525" algn="ctr">
            <a:solidFill>
              <a:schemeClr val="tx1"/>
            </a:solidFill>
            <a:round/>
            <a:headEnd/>
            <a:tailEnd type="arrow" w="med" len="med"/>
          </a:ln>
        </p:spPr>
      </p:cxnSp>
      <p:cxnSp>
        <p:nvCxnSpPr>
          <p:cNvPr id="18442" name="Straight Arrow Connector 14"/>
          <p:cNvCxnSpPr>
            <a:cxnSpLocks noChangeShapeType="1"/>
          </p:cNvCxnSpPr>
          <p:nvPr/>
        </p:nvCxnSpPr>
        <p:spPr bwMode="auto">
          <a:xfrm rot="5400000">
            <a:off x="1358107" y="3499644"/>
            <a:ext cx="285750" cy="1587"/>
          </a:xfrm>
          <a:prstGeom prst="straightConnector1">
            <a:avLst/>
          </a:prstGeom>
          <a:noFill/>
          <a:ln w="9525" algn="ctr">
            <a:solidFill>
              <a:schemeClr val="tx1"/>
            </a:solidFill>
            <a:round/>
            <a:headEnd/>
            <a:tailEnd type="arrow" w="med" len="med"/>
          </a:ln>
        </p:spPr>
      </p:cxnSp>
      <p:cxnSp>
        <p:nvCxnSpPr>
          <p:cNvPr id="18443" name="Straight Arrow Connector 15"/>
          <p:cNvCxnSpPr>
            <a:cxnSpLocks noChangeShapeType="1"/>
          </p:cNvCxnSpPr>
          <p:nvPr/>
        </p:nvCxnSpPr>
        <p:spPr bwMode="auto">
          <a:xfrm rot="5400000">
            <a:off x="1358107" y="4071144"/>
            <a:ext cx="285750" cy="1587"/>
          </a:xfrm>
          <a:prstGeom prst="straightConnector1">
            <a:avLst/>
          </a:prstGeom>
          <a:noFill/>
          <a:ln w="9525" algn="ctr">
            <a:solidFill>
              <a:schemeClr val="tx1"/>
            </a:solidFill>
            <a:round/>
            <a:headEnd/>
            <a:tailEnd type="arrow" w="med" len="med"/>
          </a:ln>
        </p:spPr>
      </p:cxnSp>
      <p:cxnSp>
        <p:nvCxnSpPr>
          <p:cNvPr id="18444" name="Straight Arrow Connector 16"/>
          <p:cNvCxnSpPr>
            <a:cxnSpLocks noChangeShapeType="1"/>
          </p:cNvCxnSpPr>
          <p:nvPr/>
        </p:nvCxnSpPr>
        <p:spPr bwMode="auto">
          <a:xfrm rot="5400000">
            <a:off x="1358107" y="4714081"/>
            <a:ext cx="285750" cy="1587"/>
          </a:xfrm>
          <a:prstGeom prst="straightConnector1">
            <a:avLst/>
          </a:prstGeom>
          <a:noFill/>
          <a:ln w="9525" algn="ctr">
            <a:solidFill>
              <a:schemeClr val="tx1"/>
            </a:solidFill>
            <a:round/>
            <a:headEnd/>
            <a:tailEnd type="arrow" w="med" len="med"/>
          </a:ln>
        </p:spPr>
      </p:cxnSp>
      <p:cxnSp>
        <p:nvCxnSpPr>
          <p:cNvPr id="18445" name="Straight Arrow Connector 17"/>
          <p:cNvCxnSpPr>
            <a:cxnSpLocks noChangeShapeType="1"/>
          </p:cNvCxnSpPr>
          <p:nvPr/>
        </p:nvCxnSpPr>
        <p:spPr bwMode="auto">
          <a:xfrm rot="5400000">
            <a:off x="1358107" y="5642769"/>
            <a:ext cx="285750" cy="1587"/>
          </a:xfrm>
          <a:prstGeom prst="straightConnector1">
            <a:avLst/>
          </a:prstGeom>
          <a:noFill/>
          <a:ln w="9525" algn="ctr">
            <a:solidFill>
              <a:schemeClr val="tx1"/>
            </a:solidFill>
            <a:round/>
            <a:headEnd/>
            <a:tailEnd type="arrow" w="med" len="med"/>
          </a:ln>
        </p:spPr>
      </p:cxn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l="7307" r="37537" b="38190"/>
          <a:stretch>
            <a:fillRect/>
          </a:stretch>
        </p:blipFill>
        <p:spPr bwMode="auto">
          <a:xfrm>
            <a:off x="1285875" y="785813"/>
            <a:ext cx="6456363" cy="5426075"/>
          </a:xfrm>
          <a:prstGeom prst="rect">
            <a:avLst/>
          </a:prstGeom>
          <a:noFill/>
          <a:ln w="9525">
            <a:noFill/>
            <a:miter lim="800000"/>
            <a:headEnd/>
            <a:tailEnd/>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rrowheads="1"/>
          </p:cNvSpPr>
          <p:nvPr>
            <p:ph type="title"/>
          </p:nvPr>
        </p:nvSpPr>
        <p:spPr>
          <a:xfrm>
            <a:off x="0" y="0"/>
            <a:ext cx="9144000" cy="836613"/>
          </a:xfrm>
        </p:spPr>
        <p:txBody>
          <a:bodyPr/>
          <a:lstStyle/>
          <a:p>
            <a:pPr eaLnBrk="1" hangingPunct="1">
              <a:defRPr/>
            </a:pPr>
            <a:r>
              <a:rPr lang="en-GB" sz="2800" b="0" dirty="0">
                <a:solidFill>
                  <a:srgbClr val="FFFF00"/>
                </a:solidFill>
              </a:rPr>
              <a:t>PORTO-CAVAL (PORTO-SYSTEMIC) ANASTHOMOSES</a:t>
            </a:r>
            <a:endParaRPr lang="en-US" sz="2800" b="0" dirty="0">
              <a:solidFill>
                <a:srgbClr val="FFFF00"/>
              </a:solidFill>
            </a:endParaRPr>
          </a:p>
        </p:txBody>
      </p:sp>
      <p:sp>
        <p:nvSpPr>
          <p:cNvPr id="147459" name="Rectangle 3"/>
          <p:cNvSpPr>
            <a:spLocks noGrp="1" noChangeArrowheads="1"/>
          </p:cNvSpPr>
          <p:nvPr>
            <p:ph type="body" idx="1"/>
          </p:nvPr>
        </p:nvSpPr>
        <p:spPr>
          <a:xfrm>
            <a:off x="0" y="836613"/>
            <a:ext cx="9144000" cy="5904954"/>
          </a:xfrm>
        </p:spPr>
        <p:txBody>
          <a:bodyPr/>
          <a:lstStyle/>
          <a:p>
            <a:pPr eaLnBrk="1" hangingPunct="1">
              <a:defRPr/>
            </a:pPr>
            <a:r>
              <a:rPr lang="en-GB" sz="2000" dirty="0">
                <a:effectLst/>
                <a:ea typeface="Calibri" panose="020F0502020204030204" pitchFamily="34" charset="0"/>
                <a:cs typeface="Times New Roman" panose="02020603050405020304" pitchFamily="18" charset="0"/>
              </a:rPr>
              <a:t>Normally, portal venous blood traverses the liver as described above and empties into the systemic venous circulation via the hepatic vein and inferior vena cava</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endParaRPr lang="en-GB" sz="2000" b="1" dirty="0">
              <a:solidFill>
                <a:srgbClr val="FFFF00"/>
              </a:solidFill>
            </a:endParaRPr>
          </a:p>
          <a:p>
            <a:pPr>
              <a:lnSpc>
                <a:spcPct val="107000"/>
              </a:lnSpc>
              <a:spcAft>
                <a:spcPts val="800"/>
              </a:spcAft>
            </a:pPr>
            <a:r>
              <a:rPr lang="en-GB" sz="2000" dirty="0">
                <a:effectLst/>
                <a:ea typeface="Calibri" panose="020F0502020204030204" pitchFamily="34" charset="0"/>
                <a:cs typeface="Times New Roman" panose="02020603050405020304" pitchFamily="18" charset="0"/>
              </a:rPr>
              <a:t>This pathway may be blocked by a variety of causes which are classified into: </a:t>
            </a:r>
          </a:p>
          <a:p>
            <a:pPr marL="0" indent="0">
              <a:lnSpc>
                <a:spcPct val="107000"/>
              </a:lnSpc>
              <a:spcAft>
                <a:spcPts val="800"/>
              </a:spcAft>
              <a:buNone/>
            </a:pPr>
            <a:r>
              <a:rPr lang="en-GB" sz="2000" dirty="0">
                <a:effectLst/>
                <a:ea typeface="Calibri" panose="020F0502020204030204" pitchFamily="34" charset="0"/>
                <a:cs typeface="Times New Roman" panose="02020603050405020304" pitchFamily="18" charset="0"/>
              </a:rPr>
              <a:t>         • prehepatic — e.g. thrombosis or congenital obliteration of the portal vein; </a:t>
            </a:r>
          </a:p>
          <a:p>
            <a:pPr marL="0" indent="0">
              <a:lnSpc>
                <a:spcPct val="107000"/>
              </a:lnSpc>
              <a:spcAft>
                <a:spcPts val="800"/>
              </a:spcAft>
              <a:buNone/>
            </a:pPr>
            <a:r>
              <a:rPr lang="en-GB" sz="2000" dirty="0">
                <a:effectLst/>
                <a:ea typeface="Calibri" panose="020F0502020204030204" pitchFamily="34" charset="0"/>
                <a:cs typeface="Times New Roman" panose="02020603050405020304" pitchFamily="18" charset="0"/>
              </a:rPr>
              <a:t>         • hepatic—e.g. cirrhosis of the liver; </a:t>
            </a:r>
          </a:p>
          <a:p>
            <a:pPr marL="0" indent="0">
              <a:lnSpc>
                <a:spcPct val="107000"/>
              </a:lnSpc>
              <a:spcAft>
                <a:spcPts val="800"/>
              </a:spcAft>
              <a:buNone/>
            </a:pPr>
            <a:r>
              <a:rPr lang="en-GB" sz="2000" dirty="0">
                <a:effectLst/>
                <a:ea typeface="Calibri" panose="020F0502020204030204" pitchFamily="34" charset="0"/>
                <a:cs typeface="Times New Roman" panose="02020603050405020304" pitchFamily="18" charset="0"/>
              </a:rPr>
              <a:t>         • </a:t>
            </a:r>
            <a:r>
              <a:rPr lang="en-GB" sz="2000" dirty="0" err="1">
                <a:effectLst/>
                <a:ea typeface="Calibri" panose="020F0502020204030204" pitchFamily="34" charset="0"/>
                <a:cs typeface="Times New Roman" panose="02020603050405020304" pitchFamily="18" charset="0"/>
              </a:rPr>
              <a:t>posthepatic</a:t>
            </a:r>
            <a:r>
              <a:rPr lang="en-GB" sz="2000" dirty="0">
                <a:effectLst/>
                <a:ea typeface="Calibri" panose="020F0502020204030204" pitchFamily="34" charset="0"/>
                <a:cs typeface="Times New Roman" panose="02020603050405020304" pitchFamily="18" charset="0"/>
              </a:rPr>
              <a:t>—e.g. congenital stenosis of the hepatic veins. </a:t>
            </a:r>
          </a:p>
          <a:p>
            <a:pPr marL="0" indent="0">
              <a:lnSpc>
                <a:spcPct val="107000"/>
              </a:lnSpc>
              <a:spcAft>
                <a:spcPts val="800"/>
              </a:spcAft>
              <a:buNone/>
            </a:pPr>
            <a:r>
              <a:rPr lang="en-GB" sz="2000" dirty="0">
                <a:effectLst/>
                <a:ea typeface="Calibri" panose="020F0502020204030204" pitchFamily="34" charset="0"/>
                <a:cs typeface="Times New Roman" panose="02020603050405020304" pitchFamily="18" charset="0"/>
              </a:rPr>
              <a:t>If obstruction from any of these causes occurs, the portal venous pressure rises (portal hypertension) and collateral pathways open up between the portal and systemic venous systems: </a:t>
            </a:r>
            <a:r>
              <a:rPr lang="en-GB" sz="2000" dirty="0">
                <a:effectLst/>
                <a:ea typeface="Calibri" panose="020F0502020204030204" pitchFamily="34" charset="0"/>
                <a:cs typeface="LiberationSerif"/>
              </a:rPr>
              <a:t>blood from the gastrointestinal tract can still reach the right side of the heart through the IVC by way of these collateral routes. </a:t>
            </a:r>
          </a:p>
          <a:p>
            <a:pPr marL="0" indent="0">
              <a:lnSpc>
                <a:spcPct val="107000"/>
              </a:lnSpc>
              <a:spcAft>
                <a:spcPts val="800"/>
              </a:spcAft>
              <a:buNone/>
            </a:pPr>
            <a:r>
              <a:rPr lang="en-GB" sz="2000" dirty="0">
                <a:effectLst/>
                <a:ea typeface="Calibri" panose="020F0502020204030204" pitchFamily="34" charset="0"/>
                <a:cs typeface="LiberationSerif"/>
              </a:rPr>
              <a:t>These alternate routes are available because the hepatic portal vein and its</a:t>
            </a:r>
            <a:r>
              <a:rPr lang="en-GB" sz="2000" dirty="0">
                <a:effectLst/>
                <a:ea typeface="Calibri" panose="020F0502020204030204" pitchFamily="34" charset="0"/>
                <a:cs typeface="Times New Roman" panose="02020603050405020304" pitchFamily="18" charset="0"/>
              </a:rPr>
              <a:t> </a:t>
            </a:r>
            <a:r>
              <a:rPr lang="en-GB" sz="2000" dirty="0">
                <a:effectLst/>
                <a:cs typeface="LiberationSerif"/>
              </a:rPr>
              <a:t>tributaries have no valves; hence, blood can flow in a reverse direction to the IVC. However, the volume of blood forced through the collateral routes may be excessive, resulting in potentially fatal varices (abnormally dilated veins)</a:t>
            </a:r>
            <a:endParaRPr lang="en-GB" sz="2000" dirty="0">
              <a:effectLst/>
              <a:ea typeface="Calibri" panose="020F0502020204030204" pitchFamily="34" charset="0"/>
              <a:cs typeface="Times New Roman" panose="02020603050405020304" pitchFamily="18" charset="0"/>
            </a:endParaRPr>
          </a:p>
          <a:p>
            <a:pPr eaLnBrk="1" hangingPunct="1">
              <a:buFont typeface="Wingdings" pitchFamily="2" charset="2"/>
              <a:buNone/>
              <a:defRPr/>
            </a:pPr>
            <a:endParaRPr lang="en-US" sz="2000" b="1"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rrowheads="1"/>
          </p:cNvSpPr>
          <p:nvPr>
            <p:ph type="title"/>
          </p:nvPr>
        </p:nvSpPr>
        <p:spPr>
          <a:xfrm>
            <a:off x="11113" y="0"/>
            <a:ext cx="9144000" cy="836613"/>
          </a:xfrm>
        </p:spPr>
        <p:txBody>
          <a:bodyPr/>
          <a:lstStyle/>
          <a:p>
            <a:pPr eaLnBrk="1" hangingPunct="1">
              <a:defRPr/>
            </a:pPr>
            <a:r>
              <a:rPr lang="en-GB" sz="2800" b="0" dirty="0">
                <a:solidFill>
                  <a:srgbClr val="FFFF00"/>
                </a:solidFill>
              </a:rPr>
              <a:t>PORTO-CAVAL (PORTO-SYSTEMIC) ANASTHOMOSES</a:t>
            </a:r>
            <a:endParaRPr lang="en-US" sz="2800" b="0" dirty="0">
              <a:solidFill>
                <a:srgbClr val="FFFF00"/>
              </a:solidFill>
            </a:endParaRPr>
          </a:p>
        </p:txBody>
      </p:sp>
      <p:sp>
        <p:nvSpPr>
          <p:cNvPr id="147459" name="Rectangle 3"/>
          <p:cNvSpPr>
            <a:spLocks noGrp="1" noChangeArrowheads="1"/>
          </p:cNvSpPr>
          <p:nvPr>
            <p:ph type="body" idx="1"/>
          </p:nvPr>
        </p:nvSpPr>
        <p:spPr>
          <a:xfrm>
            <a:off x="11113" y="1424782"/>
            <a:ext cx="9144000" cy="5256212"/>
          </a:xfrm>
        </p:spPr>
        <p:txBody>
          <a:bodyPr/>
          <a:lstStyle/>
          <a:p>
            <a:pPr eaLnBrk="1" hangingPunct="1">
              <a:defRPr/>
            </a:pPr>
            <a:r>
              <a:rPr lang="en-GB" sz="2000" b="1" dirty="0">
                <a:solidFill>
                  <a:srgbClr val="FFFF00"/>
                </a:solidFill>
              </a:rPr>
              <a:t>IN THE ABDOMINAL WALL</a:t>
            </a:r>
            <a:r>
              <a:rPr lang="sr-Latn-CS" sz="2000" b="1" dirty="0">
                <a:solidFill>
                  <a:srgbClr val="FFFF00"/>
                </a:solidFill>
              </a:rPr>
              <a:t>:</a:t>
            </a:r>
          </a:p>
          <a:p>
            <a:pPr eaLnBrk="1" hangingPunct="1">
              <a:defRPr/>
            </a:pPr>
            <a:endParaRPr lang="sr-Latn-CS" sz="2000" b="1" dirty="0">
              <a:solidFill>
                <a:srgbClr val="FFFF00"/>
              </a:solidFill>
            </a:endParaRPr>
          </a:p>
          <a:p>
            <a:pPr eaLnBrk="1" hangingPunct="1">
              <a:buFont typeface="Wingdings" pitchFamily="2" charset="2"/>
              <a:buNone/>
              <a:defRPr/>
            </a:pPr>
            <a:r>
              <a:rPr lang="sr-Latn-CS" sz="2000" b="1" dirty="0"/>
              <a:t>	</a:t>
            </a:r>
            <a:r>
              <a:rPr lang="sr-Latn-CS" sz="2000" b="1" dirty="0">
                <a:solidFill>
                  <a:schemeClr val="hlink"/>
                </a:solidFill>
              </a:rPr>
              <a:t>1) </a:t>
            </a:r>
            <a:r>
              <a:rPr lang="en-GB" sz="2000" b="1" dirty="0">
                <a:solidFill>
                  <a:schemeClr val="hlink"/>
                </a:solidFill>
              </a:rPr>
              <a:t>in anterior abdominal wall</a:t>
            </a:r>
            <a:r>
              <a:rPr lang="sr-Latn-CS" sz="2000" b="1" dirty="0">
                <a:solidFill>
                  <a:schemeClr val="hlink"/>
                </a:solidFill>
              </a:rPr>
              <a:t>:</a:t>
            </a:r>
          </a:p>
          <a:p>
            <a:pPr eaLnBrk="1" hangingPunct="1">
              <a:buFont typeface="Wingdings" pitchFamily="2" charset="2"/>
              <a:buNone/>
              <a:defRPr/>
            </a:pPr>
            <a:r>
              <a:rPr lang="sr-Latn-CS" sz="2000" b="1" dirty="0"/>
              <a:t>		- vv. paraumbilicales (v. portae)</a:t>
            </a:r>
          </a:p>
          <a:p>
            <a:pPr eaLnBrk="1" hangingPunct="1">
              <a:buFont typeface="Wingdings" pitchFamily="2" charset="2"/>
              <a:buNone/>
              <a:defRPr/>
            </a:pPr>
            <a:r>
              <a:rPr lang="sr-Latn-CS" sz="2000" b="1" dirty="0"/>
              <a:t>		- vv. subcutaneae abdominis (v. epigastrica sup. (v. cava sup.))</a:t>
            </a:r>
          </a:p>
          <a:p>
            <a:pPr eaLnBrk="1" hangingPunct="1">
              <a:buFont typeface="Wingdings" pitchFamily="2" charset="2"/>
              <a:buNone/>
              <a:defRPr/>
            </a:pPr>
            <a:r>
              <a:rPr lang="sr-Latn-CS" sz="2000" b="1" dirty="0"/>
              <a:t>					           (v. epigastrica inf. (v. cava inf.))</a:t>
            </a:r>
          </a:p>
          <a:p>
            <a:pPr eaLnBrk="1" hangingPunct="1">
              <a:buFont typeface="Wingdings" pitchFamily="2" charset="2"/>
              <a:buNone/>
              <a:defRPr/>
            </a:pPr>
            <a:r>
              <a:rPr lang="sr-Latn-CS" sz="2000" b="1" dirty="0"/>
              <a:t>					           (v. </a:t>
            </a:r>
            <a:r>
              <a:rPr lang="sr-Latn-CS" sz="2000" b="1" dirty="0" err="1"/>
              <a:t>epigastrica</a:t>
            </a:r>
            <a:r>
              <a:rPr lang="sr-Latn-CS" sz="2000" b="1" dirty="0"/>
              <a:t> </a:t>
            </a:r>
            <a:r>
              <a:rPr lang="sr-Latn-CS" sz="2000" b="1" dirty="0" err="1"/>
              <a:t>superf</a:t>
            </a:r>
            <a:r>
              <a:rPr lang="en-GB" sz="2000" b="1" dirty="0" err="1"/>
              <a:t>icialis</a:t>
            </a:r>
            <a:r>
              <a:rPr lang="sr-Latn-CS" sz="2000" b="1" dirty="0"/>
              <a:t> (v. cava inf.))</a:t>
            </a:r>
          </a:p>
          <a:p>
            <a:pPr eaLnBrk="1" hangingPunct="1">
              <a:buFont typeface="Wingdings" pitchFamily="2" charset="2"/>
              <a:buNone/>
              <a:defRPr/>
            </a:pPr>
            <a:r>
              <a:rPr lang="sr-Latn-CS" sz="2000" b="1" dirty="0"/>
              <a:t>					 (v. circumflexa </a:t>
            </a:r>
            <a:r>
              <a:rPr lang="sr-Latn-CS" sz="2000" b="1" dirty="0" err="1"/>
              <a:t>ilium</a:t>
            </a:r>
            <a:r>
              <a:rPr lang="sr-Latn-CS" sz="2000" b="1" dirty="0"/>
              <a:t> </a:t>
            </a:r>
            <a:r>
              <a:rPr lang="sr-Latn-CS" sz="2000" b="1" dirty="0" err="1"/>
              <a:t>superf</a:t>
            </a:r>
            <a:r>
              <a:rPr lang="en-GB" sz="2000" b="1" dirty="0" err="1"/>
              <a:t>icialis</a:t>
            </a:r>
            <a:r>
              <a:rPr lang="sr-Latn-CS" sz="2000" b="1" dirty="0"/>
              <a:t> (v. cava inf.))</a:t>
            </a:r>
          </a:p>
          <a:p>
            <a:pPr marL="0" indent="0" algn="l">
              <a:buNone/>
            </a:pPr>
            <a:r>
              <a:rPr lang="en-GB" sz="2000" b="1" dirty="0"/>
              <a:t>* C</a:t>
            </a:r>
            <a:r>
              <a:rPr lang="sr-Latn-CS" sz="2000" b="1" dirty="0" err="1"/>
              <a:t>aput</a:t>
            </a:r>
            <a:r>
              <a:rPr lang="sr-Latn-CS" sz="2000" b="1" dirty="0"/>
              <a:t> </a:t>
            </a:r>
            <a:r>
              <a:rPr lang="sr-Latn-CS" sz="2000" b="1" dirty="0" err="1"/>
              <a:t>Medusae</a:t>
            </a:r>
            <a:r>
              <a:rPr lang="en-GB" sz="2000" b="1" dirty="0"/>
              <a:t> – </a:t>
            </a:r>
            <a:r>
              <a:rPr lang="en-GB" sz="2000" b="0" i="0" u="none" strike="noStrike" baseline="0" dirty="0"/>
              <a:t>varicosed veins of anterior abdominal wall </a:t>
            </a:r>
            <a:r>
              <a:rPr lang="en-GB" sz="2000" dirty="0"/>
              <a:t>that </a:t>
            </a:r>
            <a:r>
              <a:rPr lang="en-GB" sz="2000" b="0" i="0" u="none" strike="noStrike" baseline="0" dirty="0"/>
              <a:t>look somewhat like small snakes radiating under the skin</a:t>
            </a:r>
            <a:r>
              <a:rPr lang="en-GB" sz="2000" dirty="0"/>
              <a:t> </a:t>
            </a:r>
            <a:r>
              <a:rPr lang="en-GB" sz="2000" b="0" i="0" u="none" strike="noStrike" baseline="0" dirty="0"/>
              <a:t>around the umbilicus</a:t>
            </a:r>
            <a:endParaRPr lang="sr-Latn-CS" sz="2000" b="1" dirty="0"/>
          </a:p>
          <a:p>
            <a:pPr eaLnBrk="1" hangingPunct="1">
              <a:buFont typeface="Wingdings" pitchFamily="2" charset="2"/>
              <a:buNone/>
              <a:defRPr/>
            </a:pPr>
            <a:endParaRPr lang="sr-Latn-CS" sz="2000" b="1" dirty="0"/>
          </a:p>
          <a:p>
            <a:pPr eaLnBrk="1" hangingPunct="1">
              <a:buFont typeface="Wingdings" pitchFamily="2" charset="2"/>
              <a:buNone/>
              <a:defRPr/>
            </a:pPr>
            <a:r>
              <a:rPr lang="sr-Latn-CS" sz="2000" b="1" dirty="0"/>
              <a:t>	</a:t>
            </a:r>
            <a:r>
              <a:rPr lang="sr-Latn-CS" sz="2000" b="1" dirty="0">
                <a:solidFill>
                  <a:schemeClr val="hlink"/>
                </a:solidFill>
              </a:rPr>
              <a:t>2) </a:t>
            </a:r>
            <a:r>
              <a:rPr lang="en-GB" sz="2000" b="1" dirty="0">
                <a:solidFill>
                  <a:schemeClr val="hlink"/>
                </a:solidFill>
              </a:rPr>
              <a:t>in posterior abdominal wall</a:t>
            </a:r>
            <a:r>
              <a:rPr lang="sr-Latn-CS" sz="2000" b="1" dirty="0">
                <a:solidFill>
                  <a:schemeClr val="hlink"/>
                </a:solidFill>
              </a:rPr>
              <a:t>:</a:t>
            </a:r>
          </a:p>
          <a:p>
            <a:pPr eaLnBrk="1" hangingPunct="1">
              <a:buFont typeface="Wingdings" pitchFamily="2" charset="2"/>
              <a:buNone/>
              <a:defRPr/>
            </a:pPr>
            <a:r>
              <a:rPr lang="sr-Latn-CS" sz="2000" b="1" dirty="0"/>
              <a:t>	</a:t>
            </a:r>
            <a:r>
              <a:rPr lang="en-GB" sz="2000" b="1" dirty="0"/>
              <a:t>        </a:t>
            </a:r>
            <a:r>
              <a:rPr lang="sr-Latn-CS" sz="2000" b="1" dirty="0"/>
              <a:t>- vv. </a:t>
            </a:r>
            <a:r>
              <a:rPr lang="sr-Latn-CS" sz="2000" b="1" dirty="0" err="1"/>
              <a:t>lumbales</a:t>
            </a:r>
            <a:r>
              <a:rPr lang="sr-Latn-CS" sz="2000" b="1" dirty="0"/>
              <a:t> (v. cava inferior)</a:t>
            </a:r>
          </a:p>
          <a:p>
            <a:pPr eaLnBrk="1" hangingPunct="1">
              <a:buFont typeface="Wingdings" pitchFamily="2" charset="2"/>
              <a:buNone/>
              <a:defRPr/>
            </a:pPr>
            <a:r>
              <a:rPr lang="sr-Latn-CS" sz="2000" b="1" dirty="0"/>
              <a:t>	</a:t>
            </a:r>
            <a:r>
              <a:rPr lang="en-GB" sz="2000" b="1" dirty="0"/>
              <a:t>        </a:t>
            </a:r>
            <a:r>
              <a:rPr lang="sr-Latn-CS" sz="2000" b="1" dirty="0"/>
              <a:t>- </a:t>
            </a:r>
            <a:r>
              <a:rPr lang="en-GB" sz="2000" b="1" dirty="0"/>
              <a:t>veins of duodenum, pancreas, ascending and descending colon </a:t>
            </a:r>
            <a:r>
              <a:rPr lang="sr-Latn-CS" sz="2000" b="1" dirty="0"/>
              <a:t>(v. </a:t>
            </a:r>
            <a:r>
              <a:rPr lang="sr-Latn-CS" sz="2000" b="1" dirty="0" err="1"/>
              <a:t>portae</a:t>
            </a:r>
            <a:r>
              <a:rPr lang="sr-Latn-CS" sz="2000" b="1" dirty="0"/>
              <a:t>)</a:t>
            </a:r>
          </a:p>
        </p:txBody>
      </p:sp>
      <p:pic>
        <p:nvPicPr>
          <p:cNvPr id="20484" name="Picture 3" descr="head_of_medusa-400.jpg"/>
          <p:cNvPicPr>
            <a:picLocks noChangeAspect="1"/>
          </p:cNvPicPr>
          <p:nvPr/>
        </p:nvPicPr>
        <p:blipFill>
          <a:blip r:embed="rId2" cstate="print"/>
          <a:srcRect/>
          <a:stretch>
            <a:fillRect/>
          </a:stretch>
        </p:blipFill>
        <p:spPr bwMode="auto">
          <a:xfrm>
            <a:off x="4857750" y="785813"/>
            <a:ext cx="1960563" cy="2032000"/>
          </a:xfrm>
          <a:prstGeom prst="rect">
            <a:avLst/>
          </a:prstGeom>
          <a:noFill/>
          <a:ln w="9525">
            <a:noFill/>
            <a:miter lim="800000"/>
            <a:headEnd/>
            <a:tailEnd/>
          </a:ln>
        </p:spPr>
      </p:pic>
      <p:pic>
        <p:nvPicPr>
          <p:cNvPr id="20485" name="Picture 11" descr="12f1.gif"/>
          <p:cNvPicPr>
            <a:picLocks noChangeAspect="1"/>
          </p:cNvPicPr>
          <p:nvPr/>
        </p:nvPicPr>
        <p:blipFill>
          <a:blip r:embed="rId3" cstate="print"/>
          <a:srcRect/>
          <a:stretch>
            <a:fillRect/>
          </a:stretch>
        </p:blipFill>
        <p:spPr bwMode="auto">
          <a:xfrm>
            <a:off x="6754813" y="785813"/>
            <a:ext cx="2389187" cy="2019300"/>
          </a:xfrm>
          <a:prstGeom prst="rect">
            <a:avLst/>
          </a:prstGeom>
          <a:noFill/>
          <a:ln w="9525">
            <a:noFill/>
            <a:miter lim="800000"/>
            <a:headEnd/>
            <a:tailEnd/>
          </a:ln>
        </p:spPr>
      </p:pic>
      <p:sp>
        <p:nvSpPr>
          <p:cNvPr id="6" name="TextBox 5"/>
          <p:cNvSpPr txBox="1"/>
          <p:nvPr/>
        </p:nvSpPr>
        <p:spPr>
          <a:xfrm>
            <a:off x="4786313" y="857250"/>
            <a:ext cx="1044575" cy="307975"/>
          </a:xfrm>
          <a:prstGeom prst="rect">
            <a:avLst/>
          </a:prstGeom>
          <a:noFill/>
        </p:spPr>
        <p:txBody>
          <a:bodyPr wrap="none">
            <a:spAutoFit/>
          </a:bodyPr>
          <a:lstStyle/>
          <a:p>
            <a:pPr>
              <a:defRPr/>
            </a:pPr>
            <a:r>
              <a:rPr lang="sr-Latn-CS" sz="1400" b="1" dirty="0">
                <a:solidFill>
                  <a:srgbClr val="FFE07D"/>
                </a:solidFill>
                <a:effectLst>
                  <a:outerShdw blurRad="38100" dist="38100" dir="2700000" algn="tl">
                    <a:srgbClr val="000000">
                      <a:alpha val="43137"/>
                    </a:srgbClr>
                  </a:outerShdw>
                </a:effectLst>
              </a:rPr>
              <a:t>Caravaggio</a:t>
            </a:r>
          </a:p>
        </p:txBody>
      </p:sp>
    </p:spTree>
    <p:extLst>
      <p:ext uri="{BB962C8B-B14F-4D97-AF65-F5344CB8AC3E}">
        <p14:creationId xmlns:p14="http://schemas.microsoft.com/office/powerpoint/2010/main" val="14545245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9C78C9-1D98-D87A-D3EA-E742EAB1B199}"/>
              </a:ext>
            </a:extLst>
          </p:cNvPr>
          <p:cNvPicPr>
            <a:picLocks noChangeAspect="1"/>
          </p:cNvPicPr>
          <p:nvPr/>
        </p:nvPicPr>
        <p:blipFill>
          <a:blip r:embed="rId2"/>
          <a:stretch>
            <a:fillRect/>
          </a:stretch>
        </p:blipFill>
        <p:spPr>
          <a:xfrm>
            <a:off x="1825718" y="44624"/>
            <a:ext cx="5492563" cy="6816312"/>
          </a:xfrm>
          <a:prstGeom prst="rect">
            <a:avLst/>
          </a:prstGeom>
        </p:spPr>
      </p:pic>
    </p:spTree>
    <p:extLst>
      <p:ext uri="{BB962C8B-B14F-4D97-AF65-F5344CB8AC3E}">
        <p14:creationId xmlns:p14="http://schemas.microsoft.com/office/powerpoint/2010/main" val="3249009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rrowheads="1"/>
          </p:cNvSpPr>
          <p:nvPr>
            <p:ph type="title"/>
          </p:nvPr>
        </p:nvSpPr>
        <p:spPr>
          <a:xfrm>
            <a:off x="0" y="0"/>
            <a:ext cx="9144000" cy="576263"/>
          </a:xfrm>
        </p:spPr>
        <p:txBody>
          <a:bodyPr/>
          <a:lstStyle/>
          <a:p>
            <a:pPr eaLnBrk="1" hangingPunct="1">
              <a:defRPr/>
            </a:pPr>
            <a:r>
              <a:rPr lang="en-GB" sz="2800" b="0" dirty="0">
                <a:solidFill>
                  <a:srgbClr val="FFFF00"/>
                </a:solidFill>
              </a:rPr>
              <a:t>PORTO-CAVAL (PORTO-SYSTEMIC) ANASTHOMOSES</a:t>
            </a:r>
            <a:endParaRPr lang="en-US" sz="2800" b="0" dirty="0">
              <a:solidFill>
                <a:srgbClr val="FFFF00"/>
              </a:solidFill>
            </a:endParaRPr>
          </a:p>
        </p:txBody>
      </p:sp>
      <p:sp>
        <p:nvSpPr>
          <p:cNvPr id="148483" name="Rectangle 3"/>
          <p:cNvSpPr>
            <a:spLocks noGrp="1" noChangeArrowheads="1"/>
          </p:cNvSpPr>
          <p:nvPr>
            <p:ph type="body" idx="1"/>
          </p:nvPr>
        </p:nvSpPr>
        <p:spPr>
          <a:xfrm>
            <a:off x="0" y="576262"/>
            <a:ext cx="9144000" cy="6281737"/>
          </a:xfrm>
        </p:spPr>
        <p:txBody>
          <a:bodyPr/>
          <a:lstStyle/>
          <a:p>
            <a:pPr eaLnBrk="1" hangingPunct="1">
              <a:lnSpc>
                <a:spcPct val="80000"/>
              </a:lnSpc>
              <a:defRPr/>
            </a:pPr>
            <a:r>
              <a:rPr lang="en-GB" sz="1800" b="1" dirty="0">
                <a:solidFill>
                  <a:srgbClr val="FFFF00"/>
                </a:solidFill>
              </a:rPr>
              <a:t>IN SUBMUSCOSA OF ORGANS</a:t>
            </a:r>
            <a:r>
              <a:rPr lang="sr-Latn-CS" sz="1800" b="1" dirty="0">
                <a:solidFill>
                  <a:srgbClr val="FFFF00"/>
                </a:solidFill>
              </a:rPr>
              <a:t>:</a:t>
            </a:r>
          </a:p>
          <a:p>
            <a:pPr eaLnBrk="1" hangingPunct="1">
              <a:lnSpc>
                <a:spcPct val="80000"/>
              </a:lnSpc>
              <a:buFont typeface="Wingdings" pitchFamily="2" charset="2"/>
              <a:buNone/>
              <a:defRPr/>
            </a:pPr>
            <a:endParaRPr lang="sr-Latn-CS" sz="1800" b="1" dirty="0"/>
          </a:p>
          <a:p>
            <a:pPr eaLnBrk="1" hangingPunct="1">
              <a:lnSpc>
                <a:spcPct val="80000"/>
              </a:lnSpc>
              <a:buFont typeface="Wingdings" pitchFamily="2" charset="2"/>
              <a:buNone/>
              <a:defRPr/>
            </a:pPr>
            <a:r>
              <a:rPr lang="sr-Latn-CS" sz="1800" dirty="0"/>
              <a:t>	</a:t>
            </a:r>
            <a:r>
              <a:rPr lang="sr-Latn-CS" sz="1800" b="1" dirty="0">
                <a:solidFill>
                  <a:schemeClr val="hlink"/>
                </a:solidFill>
              </a:rPr>
              <a:t>1) </a:t>
            </a:r>
            <a:r>
              <a:rPr lang="en-GB" sz="1800" b="1" dirty="0">
                <a:solidFill>
                  <a:schemeClr val="hlink"/>
                </a:solidFill>
              </a:rPr>
              <a:t>in </a:t>
            </a:r>
            <a:r>
              <a:rPr lang="en-GB" sz="1800" b="1" dirty="0" err="1">
                <a:solidFill>
                  <a:schemeClr val="hlink"/>
                </a:solidFill>
              </a:rPr>
              <a:t>esopghagus</a:t>
            </a:r>
            <a:r>
              <a:rPr lang="en-GB" sz="1800" b="1" dirty="0">
                <a:solidFill>
                  <a:schemeClr val="hlink"/>
                </a:solidFill>
              </a:rPr>
              <a:t> and cardia of stomach</a:t>
            </a:r>
            <a:r>
              <a:rPr lang="sr-Latn-CS" sz="1800" b="1" dirty="0">
                <a:solidFill>
                  <a:schemeClr val="hlink"/>
                </a:solidFill>
              </a:rPr>
              <a:t>:</a:t>
            </a:r>
          </a:p>
          <a:p>
            <a:pPr eaLnBrk="1" hangingPunct="1">
              <a:lnSpc>
                <a:spcPct val="80000"/>
              </a:lnSpc>
              <a:buFont typeface="Wingdings" pitchFamily="2" charset="2"/>
              <a:buNone/>
              <a:defRPr/>
            </a:pPr>
            <a:r>
              <a:rPr lang="sr-Latn-CS" sz="1800" b="1" dirty="0"/>
              <a:t>		- v. gastrica sinistra (v. portae)</a:t>
            </a:r>
          </a:p>
          <a:p>
            <a:pPr eaLnBrk="1" hangingPunct="1">
              <a:lnSpc>
                <a:spcPct val="80000"/>
              </a:lnSpc>
              <a:buFont typeface="Wingdings" pitchFamily="2" charset="2"/>
              <a:buNone/>
              <a:defRPr/>
            </a:pPr>
            <a:r>
              <a:rPr lang="sr-Latn-CS" sz="1800" b="1" dirty="0"/>
              <a:t>		- </a:t>
            </a:r>
            <a:r>
              <a:rPr lang="en-GB" sz="1800" b="1" dirty="0"/>
              <a:t>veins of thoracic part of </a:t>
            </a:r>
            <a:r>
              <a:rPr lang="en-GB" sz="1800" b="1" dirty="0" err="1"/>
              <a:t>esophageus</a:t>
            </a:r>
            <a:r>
              <a:rPr lang="en-GB" sz="1800" b="1" dirty="0"/>
              <a:t> </a:t>
            </a:r>
            <a:r>
              <a:rPr lang="sr-Latn-CS" sz="1800" b="1" dirty="0"/>
              <a:t>(v. azygos (v. cava superior))</a:t>
            </a:r>
          </a:p>
          <a:p>
            <a:pPr eaLnBrk="1" hangingPunct="1">
              <a:lnSpc>
                <a:spcPct val="80000"/>
              </a:lnSpc>
              <a:buFont typeface="Wingdings" pitchFamily="2" charset="2"/>
              <a:buNone/>
              <a:defRPr/>
            </a:pPr>
            <a:endParaRPr lang="sr-Latn-CS" sz="1800" b="1" dirty="0"/>
          </a:p>
          <a:p>
            <a:pPr eaLnBrk="1" hangingPunct="1">
              <a:lnSpc>
                <a:spcPct val="80000"/>
              </a:lnSpc>
              <a:buFont typeface="Wingdings" pitchFamily="2" charset="2"/>
              <a:buNone/>
              <a:defRPr/>
            </a:pPr>
            <a:r>
              <a:rPr lang="sr-Latn-CS" sz="1800" b="1" dirty="0"/>
              <a:t>		- v. gastrica sinistra (v. portae)</a:t>
            </a:r>
          </a:p>
          <a:p>
            <a:pPr eaLnBrk="1" hangingPunct="1">
              <a:lnSpc>
                <a:spcPct val="80000"/>
              </a:lnSpc>
              <a:buFont typeface="Wingdings" pitchFamily="2" charset="2"/>
              <a:buNone/>
              <a:defRPr/>
            </a:pPr>
            <a:r>
              <a:rPr lang="sr-Latn-CS" sz="1800" b="1" dirty="0"/>
              <a:t>		- v. phrenica inferior (v. cava inferior)</a:t>
            </a:r>
          </a:p>
          <a:p>
            <a:pPr eaLnBrk="1" hangingPunct="1">
              <a:lnSpc>
                <a:spcPct val="80000"/>
              </a:lnSpc>
              <a:buFont typeface="Wingdings" pitchFamily="2" charset="2"/>
              <a:buNone/>
              <a:defRPr/>
            </a:pPr>
            <a:r>
              <a:rPr lang="sr-Latn-CS" sz="1800" b="1" dirty="0"/>
              <a:t>		- v. suprarenalis sinistra (v. renalis sinistra (v. cava inferior))</a:t>
            </a:r>
          </a:p>
          <a:p>
            <a:pPr eaLnBrk="1" hangingPunct="1">
              <a:lnSpc>
                <a:spcPct val="80000"/>
              </a:lnSpc>
              <a:buFont typeface="Wingdings" pitchFamily="2" charset="2"/>
              <a:buNone/>
              <a:defRPr/>
            </a:pPr>
            <a:endParaRPr lang="sr-Latn-CS" sz="1800" b="1" dirty="0"/>
          </a:p>
          <a:p>
            <a:pPr eaLnBrk="1" hangingPunct="1">
              <a:lnSpc>
                <a:spcPct val="80000"/>
              </a:lnSpc>
              <a:buFont typeface="Wingdings" pitchFamily="2" charset="2"/>
              <a:buNone/>
              <a:defRPr/>
            </a:pPr>
            <a:r>
              <a:rPr lang="sr-Latn-CS" sz="1800" b="1" dirty="0"/>
              <a:t>		- v. gastrica sinistra (v. portae)</a:t>
            </a:r>
          </a:p>
          <a:p>
            <a:pPr eaLnBrk="1" hangingPunct="1">
              <a:lnSpc>
                <a:spcPct val="80000"/>
              </a:lnSpc>
              <a:buFont typeface="Wingdings" pitchFamily="2" charset="2"/>
              <a:buNone/>
              <a:defRPr/>
            </a:pPr>
            <a:r>
              <a:rPr lang="sr-Latn-CS" sz="1800" b="1" dirty="0"/>
              <a:t>		- vv. gastricae breves (v. </a:t>
            </a:r>
            <a:r>
              <a:rPr lang="en-GB" sz="1800" b="1" dirty="0" err="1"/>
              <a:t>splenica</a:t>
            </a:r>
            <a:r>
              <a:rPr lang="sr-Latn-CS" sz="1800" b="1" dirty="0"/>
              <a:t> (v. portae))</a:t>
            </a:r>
          </a:p>
          <a:p>
            <a:pPr eaLnBrk="1" hangingPunct="1">
              <a:lnSpc>
                <a:spcPct val="80000"/>
              </a:lnSpc>
              <a:buFont typeface="Wingdings" pitchFamily="2" charset="2"/>
              <a:buNone/>
              <a:defRPr/>
            </a:pPr>
            <a:endParaRPr lang="sr-Latn-CS" sz="1000" b="1" dirty="0"/>
          </a:p>
          <a:p>
            <a:pPr marL="0" indent="0" algn="l">
              <a:buNone/>
            </a:pPr>
            <a:r>
              <a:rPr lang="en-GB" sz="1800" b="1" dirty="0"/>
              <a:t>      </a:t>
            </a:r>
            <a:r>
              <a:rPr lang="sr-Latn-CS" sz="1800" b="1" dirty="0"/>
              <a:t>*</a:t>
            </a:r>
            <a:r>
              <a:rPr lang="en-GB" sz="1800" b="1" dirty="0"/>
              <a:t> </a:t>
            </a:r>
            <a:r>
              <a:rPr lang="sr-Latn-CS" sz="1800" b="1" dirty="0" err="1"/>
              <a:t>varices</a:t>
            </a:r>
            <a:r>
              <a:rPr lang="sr-Latn-CS" sz="1800" b="1" dirty="0"/>
              <a:t> </a:t>
            </a:r>
            <a:r>
              <a:rPr lang="sr-Latn-CS" sz="1800" b="1" dirty="0" err="1"/>
              <a:t>esophagei</a:t>
            </a:r>
            <a:r>
              <a:rPr lang="en-GB" sz="1800" b="1" dirty="0"/>
              <a:t> - </a:t>
            </a:r>
            <a:r>
              <a:rPr lang="en-GB" sz="1800" b="0" u="none" strike="noStrike" baseline="0" dirty="0">
                <a:effectLst/>
              </a:rPr>
              <a:t>varicose veins</a:t>
            </a:r>
            <a:r>
              <a:rPr lang="en-GB" sz="1800" b="0" i="0" u="none" strike="noStrike" baseline="0" dirty="0"/>
              <a:t>, especially in the lower </a:t>
            </a:r>
            <a:r>
              <a:rPr lang="en-GB" sz="1800" b="0" i="0" u="none" strike="noStrike" baseline="0" dirty="0" err="1"/>
              <a:t>esophagus</a:t>
            </a:r>
            <a:r>
              <a:rPr lang="en-GB" sz="1800" b="0" i="0" u="none" strike="noStrike" baseline="0" dirty="0"/>
              <a:t>. The veins may become</a:t>
            </a:r>
            <a:br>
              <a:rPr lang="en-GB" sz="1800" b="0" i="0" u="none" strike="noStrike" baseline="0" dirty="0"/>
            </a:br>
            <a:r>
              <a:rPr lang="en-GB" sz="1800" b="0" i="0" u="none" strike="noStrike" baseline="0" dirty="0"/>
              <a:t>                                          so dilated that their walls rupture, resulting in </a:t>
            </a:r>
            <a:r>
              <a:rPr lang="en-GB" sz="1800" b="0" i="0" u="none" strike="noStrike" baseline="0" dirty="0" err="1"/>
              <a:t>hemorrhage</a:t>
            </a:r>
            <a:r>
              <a:rPr lang="en-GB" sz="1800" b="0" i="0" u="none" strike="noStrike" baseline="0" dirty="0"/>
              <a:t> (bleeding)</a:t>
            </a:r>
            <a:endParaRPr lang="sr-Latn-CS" sz="1800" b="1" dirty="0"/>
          </a:p>
          <a:p>
            <a:pPr eaLnBrk="1" hangingPunct="1">
              <a:lnSpc>
                <a:spcPct val="80000"/>
              </a:lnSpc>
              <a:buFont typeface="Wingdings" pitchFamily="2" charset="2"/>
              <a:buNone/>
              <a:defRPr/>
            </a:pPr>
            <a:endParaRPr lang="sr-Latn-CS" sz="1800" b="1" dirty="0"/>
          </a:p>
          <a:p>
            <a:pPr eaLnBrk="1" hangingPunct="1">
              <a:lnSpc>
                <a:spcPct val="80000"/>
              </a:lnSpc>
              <a:buFont typeface="Wingdings" pitchFamily="2" charset="2"/>
              <a:buNone/>
              <a:defRPr/>
            </a:pPr>
            <a:r>
              <a:rPr lang="sr-Latn-CS" sz="1800" b="1" dirty="0"/>
              <a:t>	</a:t>
            </a:r>
            <a:r>
              <a:rPr lang="sr-Latn-CS" sz="1800" b="1" dirty="0">
                <a:solidFill>
                  <a:schemeClr val="hlink"/>
                </a:solidFill>
              </a:rPr>
              <a:t>2) </a:t>
            </a:r>
            <a:r>
              <a:rPr lang="en-GB" sz="1800" b="1" dirty="0">
                <a:solidFill>
                  <a:schemeClr val="hlink"/>
                </a:solidFill>
              </a:rPr>
              <a:t>in rectum and anal canal</a:t>
            </a:r>
            <a:r>
              <a:rPr lang="sr-Latn-CS" sz="1800" b="1" dirty="0">
                <a:solidFill>
                  <a:schemeClr val="hlink"/>
                </a:solidFill>
              </a:rPr>
              <a:t>:</a:t>
            </a:r>
          </a:p>
          <a:p>
            <a:pPr eaLnBrk="1" hangingPunct="1">
              <a:lnSpc>
                <a:spcPct val="80000"/>
              </a:lnSpc>
              <a:buFont typeface="Wingdings" pitchFamily="2" charset="2"/>
              <a:buNone/>
              <a:defRPr/>
            </a:pPr>
            <a:r>
              <a:rPr lang="sr-Latn-CS" sz="1800" b="1" dirty="0"/>
              <a:t>		- vv. rectales superiores (v. mesenterica inferior (v. portae))</a:t>
            </a:r>
          </a:p>
          <a:p>
            <a:pPr eaLnBrk="1" hangingPunct="1">
              <a:lnSpc>
                <a:spcPct val="80000"/>
              </a:lnSpc>
              <a:buFont typeface="Wingdings" pitchFamily="2" charset="2"/>
              <a:buNone/>
              <a:defRPr/>
            </a:pPr>
            <a:r>
              <a:rPr lang="sr-Latn-CS" sz="1800" b="1" dirty="0"/>
              <a:t>		- vv. rectales mediae (v. pudenda int., v. iliaca int. (v. cava inf.))</a:t>
            </a:r>
          </a:p>
          <a:p>
            <a:pPr eaLnBrk="1" hangingPunct="1">
              <a:lnSpc>
                <a:spcPct val="80000"/>
              </a:lnSpc>
              <a:buFont typeface="Wingdings" pitchFamily="2" charset="2"/>
              <a:buNone/>
              <a:defRPr/>
            </a:pPr>
            <a:r>
              <a:rPr lang="sr-Latn-CS" sz="1800" b="1" dirty="0"/>
              <a:t> 		- vv. rectales inferiores (v. pud. int., v. iliaca int. (v. cava inf.))</a:t>
            </a:r>
          </a:p>
          <a:p>
            <a:pPr eaLnBrk="1" hangingPunct="1">
              <a:lnSpc>
                <a:spcPct val="80000"/>
              </a:lnSpc>
              <a:buFont typeface="Wingdings" pitchFamily="2" charset="2"/>
              <a:buNone/>
              <a:defRPr/>
            </a:pPr>
            <a:endParaRPr lang="sr-Latn-CS" sz="1800" b="1" dirty="0"/>
          </a:p>
          <a:p>
            <a:pPr eaLnBrk="1" hangingPunct="1">
              <a:lnSpc>
                <a:spcPct val="80000"/>
              </a:lnSpc>
              <a:buNone/>
              <a:defRPr/>
            </a:pPr>
            <a:r>
              <a:rPr lang="en-GB" sz="1800" b="1" dirty="0"/>
              <a:t>     </a:t>
            </a:r>
            <a:r>
              <a:rPr lang="sr-Latn-CS" sz="1800" b="1" dirty="0"/>
              <a:t>*</a:t>
            </a:r>
            <a:r>
              <a:rPr lang="sr-Latn-CS" sz="1800" b="1" dirty="0" err="1"/>
              <a:t>noduli</a:t>
            </a:r>
            <a:r>
              <a:rPr lang="sr-Latn-CS" sz="1800" b="1" dirty="0"/>
              <a:t> </a:t>
            </a:r>
            <a:r>
              <a:rPr lang="sr-Latn-CS" sz="1800" b="1" dirty="0" err="1"/>
              <a:t>haemorrhoidales</a:t>
            </a:r>
            <a:r>
              <a:rPr lang="en-GB" sz="1800" b="1" dirty="0"/>
              <a:t> - </a:t>
            </a:r>
            <a:r>
              <a:rPr lang="en-GB" sz="1800" b="0" u="none" strike="noStrike" baseline="0" dirty="0">
                <a:effectLst/>
              </a:rPr>
              <a:t>varicose veins</a:t>
            </a:r>
            <a:r>
              <a:rPr lang="en-GB" sz="1800" dirty="0">
                <a:effectLst/>
              </a:rPr>
              <a:t> of lower rectum or anal canal</a:t>
            </a:r>
            <a:r>
              <a:rPr lang="en-GB" sz="1800" b="0" i="0" u="none" strike="noStrike" baseline="0" dirty="0"/>
              <a:t>. The veins may become</a:t>
            </a:r>
            <a:br>
              <a:rPr lang="en-GB" sz="1800" b="0" i="0" u="none" strike="noStrike" baseline="0" dirty="0"/>
            </a:br>
            <a:r>
              <a:rPr lang="en-GB" sz="1800" b="0" i="0" u="none" strike="noStrike" baseline="0" dirty="0"/>
              <a:t>                                          so dilated that their walls rupture, resulting in </a:t>
            </a:r>
            <a:r>
              <a:rPr lang="en-GB" sz="1800" b="0" i="0" u="none" strike="noStrike" baseline="0" dirty="0" err="1"/>
              <a:t>hemorrhage</a:t>
            </a:r>
            <a:r>
              <a:rPr lang="en-GB" sz="1800" b="0" i="0" u="none" strike="noStrike" baseline="0" dirty="0"/>
              <a:t> (bleeding)</a:t>
            </a:r>
            <a:endParaRPr lang="sr-Latn-CS" sz="1800" b="1" dirty="0"/>
          </a:p>
          <a:p>
            <a:pPr eaLnBrk="1" hangingPunct="1">
              <a:lnSpc>
                <a:spcPct val="80000"/>
              </a:lnSpc>
              <a:buFont typeface="Wingdings" pitchFamily="2" charset="2"/>
              <a:buNone/>
              <a:defRPr/>
            </a:pPr>
            <a:endParaRPr lang="en-US" sz="1800" b="1"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25"/>
          </a:xfrm>
        </p:spPr>
        <p:txBody>
          <a:bodyPr/>
          <a:lstStyle/>
          <a:p>
            <a:pPr eaLnBrk="1" hangingPunct="1">
              <a:defRPr/>
            </a:pPr>
            <a:r>
              <a:rPr lang="en-GB" sz="3200" dirty="0">
                <a:solidFill>
                  <a:srgbClr val="92D050"/>
                </a:solidFill>
              </a:rPr>
              <a:t>BILIARY DUCTS AND GALLBLADDER</a:t>
            </a:r>
            <a:endParaRPr lang="sr-Latn-CS" sz="3200" dirty="0">
              <a:solidFill>
                <a:srgbClr val="92D050"/>
              </a:solidFill>
            </a:endParaRPr>
          </a:p>
        </p:txBody>
      </p:sp>
      <p:sp>
        <p:nvSpPr>
          <p:cNvPr id="3" name="Content Placeholder 2"/>
          <p:cNvSpPr>
            <a:spLocks noGrp="1"/>
          </p:cNvSpPr>
          <p:nvPr>
            <p:ph sz="half" idx="1"/>
          </p:nvPr>
        </p:nvSpPr>
        <p:spPr>
          <a:xfrm>
            <a:off x="0" y="1285875"/>
            <a:ext cx="9144000" cy="4525963"/>
          </a:xfrm>
        </p:spPr>
        <p:txBody>
          <a:bodyPr/>
          <a:lstStyle/>
          <a:p>
            <a:pPr algn="l"/>
            <a:r>
              <a:rPr lang="en-GB" sz="2000" b="0" i="0" u="none" strike="noStrike" baseline="0" dirty="0"/>
              <a:t>The hepatocytes secrete bile into the </a:t>
            </a:r>
            <a:r>
              <a:rPr lang="en-GB" sz="2000" b="1" i="0" u="none" strike="noStrike" baseline="0" dirty="0">
                <a:solidFill>
                  <a:srgbClr val="92D050"/>
                </a:solidFill>
              </a:rPr>
              <a:t>bile canaliculi </a:t>
            </a:r>
            <a:r>
              <a:rPr lang="en-GB" sz="2000" b="0" i="0" u="none" strike="noStrike" baseline="0" dirty="0"/>
              <a:t>formed between them.</a:t>
            </a:r>
          </a:p>
          <a:p>
            <a:pPr algn="l"/>
            <a:r>
              <a:rPr lang="en-GB" sz="2000" b="0" i="0" u="none" strike="noStrike" baseline="0" dirty="0"/>
              <a:t>The canaliculi drain into the small </a:t>
            </a:r>
            <a:r>
              <a:rPr lang="en-GB" sz="2000" b="1" u="none" strike="noStrike" baseline="0" dirty="0">
                <a:solidFill>
                  <a:srgbClr val="92D050"/>
                </a:solidFill>
              </a:rPr>
              <a:t>interlobular biliary ducts</a:t>
            </a:r>
            <a:r>
              <a:rPr lang="en-GB" sz="2000" b="0" i="1" u="none" strike="noStrike" baseline="0" dirty="0">
                <a:solidFill>
                  <a:srgbClr val="92D050"/>
                </a:solidFill>
              </a:rPr>
              <a:t> </a:t>
            </a:r>
            <a:r>
              <a:rPr lang="en-GB" sz="2000" b="0" u="none" strike="noStrike" baseline="0" dirty="0"/>
              <a:t>which are inside </a:t>
            </a:r>
            <a:r>
              <a:rPr lang="en-GB" sz="2000" b="0" i="0" u="none" strike="noStrike" baseline="0" dirty="0"/>
              <a:t>the lobule (running from the </a:t>
            </a:r>
            <a:r>
              <a:rPr lang="en-GB" sz="2000" b="0" i="0" u="none" strike="noStrike" baseline="0" dirty="0" err="1"/>
              <a:t>center</a:t>
            </a:r>
            <a:r>
              <a:rPr lang="en-GB" sz="2000" b="0" i="0" u="none" strike="noStrike" baseline="0" dirty="0"/>
              <a:t> toward periphery of lobule). </a:t>
            </a:r>
          </a:p>
          <a:p>
            <a:pPr algn="l"/>
            <a:r>
              <a:rPr lang="en-GB" sz="2000" b="0" i="0" u="none" strike="noStrike" baseline="0" dirty="0"/>
              <a:t>They drain into large </a:t>
            </a:r>
            <a:r>
              <a:rPr lang="en-GB" sz="2000" b="1" i="0" u="none" strike="noStrike" baseline="0" dirty="0">
                <a:solidFill>
                  <a:srgbClr val="92D050"/>
                </a:solidFill>
              </a:rPr>
              <a:t>collecting bile ducts (interlobular)</a:t>
            </a:r>
            <a:r>
              <a:rPr lang="en-GB" sz="2000" b="0" i="0" u="none" strike="noStrike" baseline="0" dirty="0">
                <a:solidFill>
                  <a:srgbClr val="92D050"/>
                </a:solidFill>
              </a:rPr>
              <a:t> </a:t>
            </a:r>
            <a:r>
              <a:rPr lang="en-GB" sz="2000" b="0" i="0" u="none" strike="noStrike" baseline="0" dirty="0"/>
              <a:t>of the intrahepatic portal triad, which merges to form the </a:t>
            </a:r>
            <a:r>
              <a:rPr lang="en-GB" sz="2000" b="1" i="0" u="none" strike="noStrike" baseline="0" dirty="0">
                <a:solidFill>
                  <a:srgbClr val="92D050"/>
                </a:solidFill>
              </a:rPr>
              <a:t>hepatic ducts: the right and left hepatic duct</a:t>
            </a:r>
            <a:endParaRPr lang="en-US" sz="2000" dirty="0">
              <a:solidFill>
                <a:srgbClr val="92D050"/>
              </a:solidFill>
              <a:latin typeface="Comic Sans MS" pitchFamily="66" charset="0"/>
            </a:endParaRPr>
          </a:p>
          <a:p>
            <a:pPr eaLnBrk="1" hangingPunct="1">
              <a:buFont typeface="Wingdings" pitchFamily="2" charset="2"/>
              <a:buNone/>
              <a:defRPr/>
            </a:pPr>
            <a:endParaRPr lang="sr-Latn-CS" sz="2400" dirty="0"/>
          </a:p>
        </p:txBody>
      </p:sp>
      <p:pic>
        <p:nvPicPr>
          <p:cNvPr id="10" name="Picture 9">
            <a:extLst>
              <a:ext uri="{FF2B5EF4-FFF2-40B4-BE49-F238E27FC236}">
                <a16:creationId xmlns:a16="http://schemas.microsoft.com/office/drawing/2014/main" id="{B9D6510E-0FFC-6881-196F-000C936CB868}"/>
              </a:ext>
            </a:extLst>
          </p:cNvPr>
          <p:cNvPicPr>
            <a:picLocks noChangeAspect="1"/>
          </p:cNvPicPr>
          <p:nvPr/>
        </p:nvPicPr>
        <p:blipFill rotWithShape="1">
          <a:blip r:embed="rId2"/>
          <a:srcRect r="15261" b="54902"/>
          <a:stretch/>
        </p:blipFill>
        <p:spPr>
          <a:xfrm>
            <a:off x="224356" y="3548856"/>
            <a:ext cx="4818937" cy="2907821"/>
          </a:xfrm>
          <a:prstGeom prst="rect">
            <a:avLst/>
          </a:prstGeom>
        </p:spPr>
      </p:pic>
      <p:pic>
        <p:nvPicPr>
          <p:cNvPr id="12" name="Picture 11">
            <a:extLst>
              <a:ext uri="{FF2B5EF4-FFF2-40B4-BE49-F238E27FC236}">
                <a16:creationId xmlns:a16="http://schemas.microsoft.com/office/drawing/2014/main" id="{9F94C7E4-9F1E-391C-9DF9-55B0B7B41DCB}"/>
              </a:ext>
            </a:extLst>
          </p:cNvPr>
          <p:cNvPicPr>
            <a:picLocks noChangeAspect="1"/>
          </p:cNvPicPr>
          <p:nvPr/>
        </p:nvPicPr>
        <p:blipFill rotWithShape="1">
          <a:blip r:embed="rId2"/>
          <a:srcRect t="46323" r="40273"/>
          <a:stretch/>
        </p:blipFill>
        <p:spPr>
          <a:xfrm>
            <a:off x="5267649" y="3140968"/>
            <a:ext cx="3520060" cy="3586828"/>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2">
            <a:extLst>
              <a:ext uri="{FF2B5EF4-FFF2-40B4-BE49-F238E27FC236}">
                <a16:creationId xmlns:a16="http://schemas.microsoft.com/office/drawing/2014/main" id="{3FAF4C5F-443C-D6E9-F7AF-271A21D55877}"/>
              </a:ext>
            </a:extLst>
          </p:cNvPr>
          <p:cNvSpPr txBox="1">
            <a:spLocks noChangeArrowheads="1"/>
          </p:cNvSpPr>
          <p:nvPr/>
        </p:nvSpPr>
        <p:spPr bwMode="auto">
          <a:xfrm>
            <a:off x="-1096" y="0"/>
            <a:ext cx="8925163"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b="1" dirty="0">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FontTx/>
              <a:buNone/>
            </a:pPr>
            <a:endParaRPr lang="sr-Cyrl-RS" altLang="en-US" sz="1800" b="1" dirty="0">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FontTx/>
              <a:buNone/>
            </a:pPr>
            <a:r>
              <a:rPr lang="en-GB" altLang="en-US" sz="1800" b="1" dirty="0">
                <a:solidFill>
                  <a:srgbClr val="FFFF00"/>
                </a:solidFill>
                <a:latin typeface="Book Antiqua" panose="02040602050305030304" pitchFamily="18" charset="0"/>
                <a:ea typeface="Book Antiqua" panose="02040602050305030304" pitchFamily="18" charset="0"/>
                <a:cs typeface="Book Antiqua" panose="02040602050305030304" pitchFamily="18" charset="0"/>
              </a:rPr>
              <a:t>Location</a:t>
            </a:r>
            <a:r>
              <a:rPr lang="sr-Cyrl-RS" altLang="en-US" sz="1800" b="1" dirty="0">
                <a:solidFill>
                  <a:srgbClr val="FFFF00"/>
                </a:solidFill>
                <a:latin typeface="Book Antiqua" panose="02040602050305030304" pitchFamily="18" charset="0"/>
                <a:ea typeface="Book Antiqua" panose="02040602050305030304" pitchFamily="18" charset="0"/>
                <a:cs typeface="Book Antiqua" panose="02040602050305030304" pitchFamily="18" charset="0"/>
              </a:rPr>
              <a:t>:</a:t>
            </a:r>
            <a:endParaRPr lang="en-GB" altLang="en-US" sz="1800" b="1" dirty="0">
              <a:solidFill>
                <a:srgbClr val="FFFF00"/>
              </a:solidFill>
              <a:latin typeface="Book Antiqua" panose="02040602050305030304" pitchFamily="18" charset="0"/>
              <a:ea typeface="Book Antiqua" panose="02040602050305030304" pitchFamily="18" charset="0"/>
              <a:cs typeface="Book Antiqua" panose="02040602050305030304" pitchFamily="18" charset="0"/>
            </a:endParaRPr>
          </a:p>
          <a:p>
            <a:pPr eaLnBrk="1" hangingPunct="1">
              <a:spcBef>
                <a:spcPct val="0"/>
              </a:spcBef>
              <a:buFontTx/>
              <a:buNone/>
            </a:pPr>
            <a:r>
              <a:rPr lang="en-GB" altLang="en-US" sz="2000" b="1" dirty="0">
                <a:latin typeface="+mn-lt"/>
                <a:ea typeface="Book Antiqua" panose="02040602050305030304" pitchFamily="18" charset="0"/>
                <a:cs typeface="Book Antiqua" panose="02040602050305030304" pitchFamily="18" charset="0"/>
              </a:rPr>
              <a:t>- </a:t>
            </a:r>
            <a:r>
              <a:rPr lang="en-GB" sz="2000" b="0" i="0" dirty="0">
                <a:effectLst/>
                <a:latin typeface="+mn-lt"/>
              </a:rPr>
              <a:t>predominantly located in the </a:t>
            </a:r>
            <a:r>
              <a:rPr lang="en-GB" sz="2000" b="1" i="0" dirty="0">
                <a:effectLst/>
                <a:latin typeface="+mn-lt"/>
              </a:rPr>
              <a:t>right</a:t>
            </a:r>
            <a:r>
              <a:rPr lang="en-GB" sz="2000" b="1" dirty="0">
                <a:latin typeface="+mn-lt"/>
              </a:rPr>
              <a:t> </a:t>
            </a:r>
            <a:r>
              <a:rPr lang="en-GB" sz="2000" b="1" i="0" dirty="0">
                <a:effectLst/>
                <a:latin typeface="+mn-lt"/>
              </a:rPr>
              <a:t>hypochondrium</a:t>
            </a:r>
            <a:r>
              <a:rPr lang="en-GB" sz="2000" b="0" i="0" dirty="0">
                <a:effectLst/>
                <a:latin typeface="+mn-lt"/>
              </a:rPr>
              <a:t> and </a:t>
            </a:r>
            <a:br>
              <a:rPr lang="en-GB" sz="2000" b="0" i="0" dirty="0">
                <a:effectLst/>
                <a:latin typeface="+mn-lt"/>
              </a:rPr>
            </a:br>
            <a:r>
              <a:rPr lang="en-GB" sz="2000" b="0" i="0" dirty="0">
                <a:effectLst/>
                <a:latin typeface="+mn-lt"/>
              </a:rPr>
              <a:t>  epigastric areas and extends into the left hypochondrium.</a:t>
            </a:r>
          </a:p>
          <a:p>
            <a:pPr eaLnBrk="1" hangingPunct="1">
              <a:spcBef>
                <a:spcPct val="0"/>
              </a:spcBef>
              <a:buFontTx/>
              <a:buNone/>
            </a:pPr>
            <a:r>
              <a:rPr lang="en-GB" altLang="en-US" sz="2000" dirty="0">
                <a:latin typeface="+mn-lt"/>
                <a:ea typeface="Book Antiqua" panose="02040602050305030304" pitchFamily="18" charset="0"/>
                <a:cs typeface="Book Antiqua" panose="02040602050305030304" pitchFamily="18" charset="0"/>
              </a:rPr>
              <a:t>- normal liver lies deep to 7</a:t>
            </a:r>
            <a:r>
              <a:rPr lang="en-GB" altLang="en-US" sz="2000" baseline="30000" dirty="0">
                <a:latin typeface="+mn-lt"/>
                <a:ea typeface="Book Antiqua" panose="02040602050305030304" pitchFamily="18" charset="0"/>
                <a:cs typeface="Book Antiqua" panose="02040602050305030304" pitchFamily="18" charset="0"/>
              </a:rPr>
              <a:t>th</a:t>
            </a:r>
            <a:r>
              <a:rPr lang="en-GB" altLang="en-US" sz="2000" dirty="0">
                <a:latin typeface="+mn-lt"/>
                <a:ea typeface="Book Antiqua" panose="02040602050305030304" pitchFamily="18" charset="0"/>
                <a:cs typeface="Book Antiqua" panose="02040602050305030304" pitchFamily="18" charset="0"/>
              </a:rPr>
              <a:t>-11</a:t>
            </a:r>
            <a:r>
              <a:rPr lang="en-GB" altLang="en-US" sz="2000" baseline="30000" dirty="0">
                <a:latin typeface="+mn-lt"/>
                <a:ea typeface="Book Antiqua" panose="02040602050305030304" pitchFamily="18" charset="0"/>
                <a:cs typeface="Book Antiqua" panose="02040602050305030304" pitchFamily="18" charset="0"/>
              </a:rPr>
              <a:t>th</a:t>
            </a:r>
            <a:r>
              <a:rPr lang="en-GB" altLang="en-US" sz="2000" dirty="0">
                <a:latin typeface="+mn-lt"/>
                <a:ea typeface="Book Antiqua" panose="02040602050305030304" pitchFamily="18" charset="0"/>
                <a:cs typeface="Book Antiqua" panose="02040602050305030304" pitchFamily="18" charset="0"/>
              </a:rPr>
              <a:t> ribs on the right side and </a:t>
            </a:r>
            <a:br>
              <a:rPr lang="en-GB" altLang="en-US" sz="2000" dirty="0">
                <a:latin typeface="+mn-lt"/>
                <a:ea typeface="Book Antiqua" panose="02040602050305030304" pitchFamily="18" charset="0"/>
                <a:cs typeface="Book Antiqua" panose="02040602050305030304" pitchFamily="18" charset="0"/>
              </a:rPr>
            </a:br>
            <a:r>
              <a:rPr lang="en-GB" altLang="en-US" sz="2000" dirty="0">
                <a:latin typeface="+mn-lt"/>
                <a:ea typeface="Book Antiqua" panose="02040602050305030304" pitchFamily="18" charset="0"/>
                <a:cs typeface="Book Antiqua" panose="02040602050305030304" pitchFamily="18" charset="0"/>
              </a:rPr>
              <a:t>  crosses the midline toward the left nipple</a:t>
            </a:r>
            <a:endParaRPr lang="sr-Cyrl-RS" altLang="en-US" sz="2000" b="1" dirty="0">
              <a:latin typeface="+mn-lt"/>
              <a:ea typeface="Book Antiqua" panose="02040602050305030304" pitchFamily="18" charset="0"/>
              <a:cs typeface="Book Antiqua" panose="02040602050305030304" pitchFamily="18" charset="0"/>
            </a:endParaRPr>
          </a:p>
          <a:p>
            <a:pPr eaLnBrk="1" hangingPunct="1">
              <a:spcBef>
                <a:spcPct val="0"/>
              </a:spcBef>
              <a:buFontTx/>
              <a:buNone/>
            </a:pPr>
            <a:r>
              <a:rPr lang="sr-Cyrl-RS" altLang="en-US" sz="2000" dirty="0">
                <a:latin typeface="+mn-lt"/>
                <a:ea typeface="Book Antiqua" panose="02040602050305030304" pitchFamily="18" charset="0"/>
                <a:cs typeface="Book Antiqua" panose="02040602050305030304" pitchFamily="18" charset="0"/>
              </a:rPr>
              <a:t> - </a:t>
            </a:r>
            <a:r>
              <a:rPr lang="en-GB" altLang="en-US" sz="2000" dirty="0" err="1">
                <a:latin typeface="+mn-lt"/>
                <a:ea typeface="Book Antiqua" panose="02040602050305030304" pitchFamily="18" charset="0"/>
                <a:cs typeface="Book Antiqua" panose="02040602050305030304" pitchFamily="18" charset="0"/>
              </a:rPr>
              <a:t>supracolic</a:t>
            </a:r>
            <a:r>
              <a:rPr lang="en-GB" altLang="en-US" sz="2000" dirty="0">
                <a:latin typeface="+mn-lt"/>
                <a:ea typeface="Book Antiqua" panose="02040602050305030304" pitchFamily="18" charset="0"/>
                <a:cs typeface="Book Antiqua" panose="02040602050305030304" pitchFamily="18" charset="0"/>
              </a:rPr>
              <a:t> department </a:t>
            </a:r>
            <a:r>
              <a:rPr lang="en-GB" altLang="en-US" sz="1800" dirty="0">
                <a:latin typeface="Book Antiqua" panose="02040602050305030304" pitchFamily="18" charset="0"/>
                <a:ea typeface="Book Antiqua" panose="02040602050305030304" pitchFamily="18" charset="0"/>
                <a:cs typeface="Book Antiqua" panose="02040602050305030304" pitchFamily="18" charset="0"/>
              </a:rPr>
              <a:t>of peritoneal cavity</a:t>
            </a:r>
          </a:p>
          <a:p>
            <a:pPr eaLnBrk="1" hangingPunct="1">
              <a:spcBef>
                <a:spcPct val="0"/>
              </a:spcBef>
              <a:buFontTx/>
              <a:buNone/>
            </a:pPr>
            <a:endParaRPr lang="en-GB" altLang="en-US" sz="1800" b="1" dirty="0">
              <a:latin typeface="Book Antiqua" panose="02040602050305030304" pitchFamily="18" charset="0"/>
            </a:endParaRPr>
          </a:p>
          <a:p>
            <a:pPr algn="l"/>
            <a:r>
              <a:rPr lang="en-GB" sz="2000" b="0" i="0" u="none" strike="noStrike" baseline="0" dirty="0">
                <a:latin typeface="+mn-lt"/>
              </a:rPr>
              <a:t>The liver moves with the excursions of the diaphragm and is </a:t>
            </a:r>
            <a:br>
              <a:rPr lang="en-GB" sz="2000" b="0" i="0" u="none" strike="noStrike" baseline="0" dirty="0">
                <a:latin typeface="+mn-lt"/>
              </a:rPr>
            </a:br>
            <a:r>
              <a:rPr lang="en-GB" sz="2000" b="0" i="0" u="none" strike="noStrike" baseline="0" dirty="0">
                <a:latin typeface="+mn-lt"/>
              </a:rPr>
              <a:t>  located more inferiorly when one is erect because of gravity. </a:t>
            </a:r>
            <a:br>
              <a:rPr lang="en-GB" sz="2000" b="0" i="0" u="none" strike="noStrike" baseline="0" dirty="0">
                <a:latin typeface="+mn-lt"/>
              </a:rPr>
            </a:br>
            <a:r>
              <a:rPr lang="en-GB" sz="2000" b="0" i="0" u="none" strike="noStrike" baseline="0" dirty="0">
                <a:latin typeface="+mn-lt"/>
              </a:rPr>
              <a:t> This mobility facilitates palpation</a:t>
            </a:r>
            <a:endParaRPr lang="en-GB" altLang="en-US" sz="2000" b="1" dirty="0">
              <a:latin typeface="+mn-lt"/>
            </a:endParaRPr>
          </a:p>
        </p:txBody>
      </p:sp>
      <p:sp>
        <p:nvSpPr>
          <p:cNvPr id="49155" name="Rectangle 2">
            <a:extLst>
              <a:ext uri="{FF2B5EF4-FFF2-40B4-BE49-F238E27FC236}">
                <a16:creationId xmlns:a16="http://schemas.microsoft.com/office/drawing/2014/main" id="{5C0AC1C6-E5DB-F191-4EF4-D6992839E4AC}"/>
              </a:ext>
            </a:extLst>
          </p:cNvPr>
          <p:cNvSpPr txBox="1">
            <a:spLocks noRot="1" noChangeArrowheads="1"/>
          </p:cNvSpPr>
          <p:nvPr/>
        </p:nvSpPr>
        <p:spPr bwMode="auto">
          <a:xfrm>
            <a:off x="539552" y="32951"/>
            <a:ext cx="8229600"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r>
              <a:rPr lang="en-GB"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Liver</a:t>
            </a:r>
            <a:r>
              <a:rPr lang="sr-Cyrl-RS"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 (</a:t>
            </a:r>
            <a:r>
              <a:rPr lang="en-GB" altLang="en-US" sz="2800" b="1" dirty="0" err="1">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Hepar</a:t>
            </a:r>
            <a:r>
              <a:rPr lang="en-GB"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sym typeface="Book Antiqua" panose="02040602050305030304" pitchFamily="18" charset="0"/>
              </a:rPr>
              <a:t>)</a:t>
            </a:r>
            <a:endParaRPr lang="sr-Cyrl-RS" altLang="en-US" sz="2800" b="1" dirty="0">
              <a:solidFill>
                <a:srgbClr val="FFFF00"/>
              </a:solidFill>
              <a:effectLst>
                <a:outerShdw blurRad="38100" dist="38100" dir="2700000" algn="tl">
                  <a:srgbClr val="C0C0C0"/>
                </a:outerShdw>
              </a:effectLst>
              <a:latin typeface="Book Antiqua" panose="02040602050305030304" pitchFamily="18" charset="0"/>
              <a:ea typeface="Book Antiqua" panose="02040602050305030304" pitchFamily="18" charset="0"/>
              <a:cs typeface="Book Antiqua" panose="02040602050305030304" pitchFamily="18" charset="0"/>
            </a:endParaRPr>
          </a:p>
        </p:txBody>
      </p:sp>
      <p:pic>
        <p:nvPicPr>
          <p:cNvPr id="52229" name="Picture 3" descr="Picture1t">
            <a:extLst>
              <a:ext uri="{FF2B5EF4-FFF2-40B4-BE49-F238E27FC236}">
                <a16:creationId xmlns:a16="http://schemas.microsoft.com/office/drawing/2014/main" id="{37D94195-BCE9-CC8A-EBAC-2B69C39089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082" t="4147" r="18039"/>
          <a:stretch>
            <a:fillRect/>
          </a:stretch>
        </p:blipFill>
        <p:spPr bwMode="auto">
          <a:xfrm>
            <a:off x="6393656" y="752525"/>
            <a:ext cx="2717800" cy="312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A3E0C2"/>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id="{82177CB6-E5F4-8265-3761-EE0355B9097C}"/>
              </a:ext>
            </a:extLst>
          </p:cNvPr>
          <p:cNvPicPr>
            <a:picLocks noChangeAspect="1"/>
          </p:cNvPicPr>
          <p:nvPr/>
        </p:nvPicPr>
        <p:blipFill>
          <a:blip r:embed="rId3"/>
          <a:stretch>
            <a:fillRect/>
          </a:stretch>
        </p:blipFill>
        <p:spPr>
          <a:xfrm>
            <a:off x="2905270" y="3703052"/>
            <a:ext cx="3112429" cy="3154948"/>
          </a:xfrm>
          <a:prstGeom prst="rect">
            <a:avLst/>
          </a:prstGeom>
        </p:spPr>
      </p:pic>
    </p:spTree>
    <p:extLst>
      <p:ext uri="{BB962C8B-B14F-4D97-AF65-F5344CB8AC3E}">
        <p14:creationId xmlns:p14="http://schemas.microsoft.com/office/powerpoint/2010/main" val="3729907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72"/>
            <a:ext cx="8229600" cy="796925"/>
          </a:xfrm>
        </p:spPr>
        <p:txBody>
          <a:bodyPr/>
          <a:lstStyle/>
          <a:p>
            <a:pPr eaLnBrk="1" hangingPunct="1">
              <a:defRPr/>
            </a:pPr>
            <a:r>
              <a:rPr lang="en-GB" sz="3200" dirty="0">
                <a:solidFill>
                  <a:srgbClr val="92D050"/>
                </a:solidFill>
              </a:rPr>
              <a:t>BILIARY DUCTS AND GALLBLADDER</a:t>
            </a:r>
            <a:endParaRPr lang="sr-Latn-CS" sz="3200" dirty="0">
              <a:solidFill>
                <a:srgbClr val="92D050"/>
              </a:solidFill>
            </a:endParaRPr>
          </a:p>
        </p:txBody>
      </p:sp>
      <p:sp>
        <p:nvSpPr>
          <p:cNvPr id="3" name="Content Placeholder 2"/>
          <p:cNvSpPr>
            <a:spLocks noGrp="1"/>
          </p:cNvSpPr>
          <p:nvPr>
            <p:ph sz="half" idx="1"/>
          </p:nvPr>
        </p:nvSpPr>
        <p:spPr>
          <a:xfrm>
            <a:off x="0" y="980728"/>
            <a:ext cx="9144000" cy="4525963"/>
          </a:xfrm>
        </p:spPr>
        <p:txBody>
          <a:bodyPr/>
          <a:lstStyle/>
          <a:p>
            <a:pPr algn="l"/>
            <a:r>
              <a:rPr lang="en-GB" sz="2000" b="0" i="0" u="none" strike="noStrike" baseline="0" dirty="0"/>
              <a:t>The </a:t>
            </a:r>
            <a:r>
              <a:rPr lang="en-GB" sz="2000" b="1" i="0" u="none" strike="noStrike" baseline="0" dirty="0">
                <a:solidFill>
                  <a:srgbClr val="92D050"/>
                </a:solidFill>
              </a:rPr>
              <a:t>right </a:t>
            </a:r>
            <a:r>
              <a:rPr lang="en-GB" sz="2000" b="0" i="0" u="none" strike="noStrike" baseline="0" dirty="0">
                <a:solidFill>
                  <a:srgbClr val="92D050"/>
                </a:solidFill>
              </a:rPr>
              <a:t>and </a:t>
            </a:r>
            <a:r>
              <a:rPr lang="en-GB" sz="2000" b="1" i="0" u="none" strike="noStrike" baseline="0" dirty="0">
                <a:solidFill>
                  <a:srgbClr val="92D050"/>
                </a:solidFill>
              </a:rPr>
              <a:t>left hepatic ducts </a:t>
            </a:r>
            <a:r>
              <a:rPr lang="en-GB" sz="2000" b="0" i="0" u="none" strike="noStrike" baseline="0" dirty="0"/>
              <a:t>drain the right and left (parts of the) liver, respectively. </a:t>
            </a:r>
          </a:p>
          <a:p>
            <a:pPr algn="l"/>
            <a:r>
              <a:rPr lang="en-GB" sz="2000" b="0" i="0" u="none" strike="noStrike" baseline="0" dirty="0"/>
              <a:t>Shortly after leaving the porta hepatis, these hepatic ducts unite to form </a:t>
            </a:r>
            <a:r>
              <a:rPr lang="en-GB" sz="2000" b="0" i="0" u="none" strike="noStrike" baseline="0" dirty="0">
                <a:solidFill>
                  <a:srgbClr val="92D050"/>
                </a:solidFill>
              </a:rPr>
              <a:t>the </a:t>
            </a:r>
            <a:r>
              <a:rPr lang="en-GB" sz="2000" b="1" i="0" u="none" strike="noStrike" baseline="0" dirty="0">
                <a:solidFill>
                  <a:srgbClr val="92D050"/>
                </a:solidFill>
              </a:rPr>
              <a:t>common hepatic duct</a:t>
            </a:r>
            <a:r>
              <a:rPr lang="en-GB" sz="2000" b="0" i="0" u="none" strike="noStrike" baseline="0" dirty="0"/>
              <a:t>, which is joined on the right side by the </a:t>
            </a:r>
            <a:r>
              <a:rPr lang="en-GB" sz="2000" b="1" i="1" u="none" strike="noStrike" baseline="0" dirty="0">
                <a:solidFill>
                  <a:srgbClr val="92D050"/>
                </a:solidFill>
              </a:rPr>
              <a:t>cystic duct </a:t>
            </a:r>
            <a:r>
              <a:rPr lang="en-GB" sz="2000" b="0" i="0" u="none" strike="noStrike" baseline="0" dirty="0"/>
              <a:t>to form the </a:t>
            </a:r>
            <a:br>
              <a:rPr lang="en-GB" sz="2000" b="0" i="0" u="none" strike="noStrike" baseline="0" dirty="0"/>
            </a:br>
            <a:r>
              <a:rPr lang="en-GB" sz="2000" b="1" u="none" strike="noStrike" baseline="0" dirty="0">
                <a:solidFill>
                  <a:srgbClr val="92D050"/>
                </a:solidFill>
              </a:rPr>
              <a:t>bile duct (ductus </a:t>
            </a:r>
            <a:r>
              <a:rPr lang="en-GB" sz="2000" b="1" u="none" strike="noStrike" baseline="0" dirty="0" err="1">
                <a:solidFill>
                  <a:srgbClr val="92D050"/>
                </a:solidFill>
              </a:rPr>
              <a:t>choledochus</a:t>
            </a:r>
            <a:r>
              <a:rPr lang="en-GB" sz="2000" b="1" u="none" strike="noStrike" baseline="0" dirty="0">
                <a:solidFill>
                  <a:srgbClr val="92D050"/>
                </a:solidFill>
              </a:rPr>
              <a:t>) </a:t>
            </a:r>
            <a:r>
              <a:rPr lang="en-GB" sz="2000" b="0" i="0" u="none" strike="noStrike" baseline="0" dirty="0"/>
              <a:t>(part of the extrahepatic portal triad of the lesser </a:t>
            </a:r>
            <a:r>
              <a:rPr lang="en-GB" sz="2000" b="0" i="0" u="none" strike="noStrike" baseline="0" dirty="0" err="1"/>
              <a:t>omentum</a:t>
            </a:r>
            <a:r>
              <a:rPr lang="en-GB" sz="2000" b="0" i="0" u="none" strike="noStrike" baseline="0" dirty="0"/>
              <a:t>- hepatoduodenal ligament ), which conveys the bile to the descending duodenum.</a:t>
            </a:r>
            <a:endParaRPr lang="sr-Latn-CS" sz="2000" dirty="0"/>
          </a:p>
        </p:txBody>
      </p:sp>
      <p:pic>
        <p:nvPicPr>
          <p:cNvPr id="12" name="Picture 11">
            <a:extLst>
              <a:ext uri="{FF2B5EF4-FFF2-40B4-BE49-F238E27FC236}">
                <a16:creationId xmlns:a16="http://schemas.microsoft.com/office/drawing/2014/main" id="{9F94C7E4-9F1E-391C-9DF9-55B0B7B41DCB}"/>
              </a:ext>
            </a:extLst>
          </p:cNvPr>
          <p:cNvPicPr>
            <a:picLocks noChangeAspect="1"/>
          </p:cNvPicPr>
          <p:nvPr/>
        </p:nvPicPr>
        <p:blipFill rotWithShape="1">
          <a:blip r:embed="rId2"/>
          <a:srcRect t="46323" r="40273"/>
          <a:stretch/>
        </p:blipFill>
        <p:spPr>
          <a:xfrm>
            <a:off x="4940372" y="3271172"/>
            <a:ext cx="3520060" cy="3586828"/>
          </a:xfrm>
          <a:prstGeom prst="rect">
            <a:avLst/>
          </a:prstGeom>
        </p:spPr>
      </p:pic>
      <p:pic>
        <p:nvPicPr>
          <p:cNvPr id="4" name="Picture 3" descr="Graphic4">
            <a:extLst>
              <a:ext uri="{FF2B5EF4-FFF2-40B4-BE49-F238E27FC236}">
                <a16:creationId xmlns:a16="http://schemas.microsoft.com/office/drawing/2014/main" id="{1A3A2F58-B6FE-CCD2-FB37-98138D2AAFD2}"/>
              </a:ext>
            </a:extLst>
          </p:cNvPr>
          <p:cNvPicPr>
            <a:picLocks noChangeAspect="1" noChangeArrowheads="1"/>
          </p:cNvPicPr>
          <p:nvPr/>
        </p:nvPicPr>
        <p:blipFill>
          <a:blip r:embed="rId3" cstate="print"/>
          <a:srcRect l="3674" r="3239"/>
          <a:stretch>
            <a:fillRect/>
          </a:stretch>
        </p:blipFill>
        <p:spPr bwMode="auto">
          <a:xfrm>
            <a:off x="683568" y="3261391"/>
            <a:ext cx="3744416" cy="3596609"/>
          </a:xfrm>
          <a:prstGeom prst="rect">
            <a:avLst/>
          </a:prstGeom>
          <a:noFill/>
          <a:ln w="9525">
            <a:noFill/>
            <a:miter lim="800000"/>
            <a:headEnd/>
            <a:tailEnd/>
          </a:ln>
          <a:effectLst/>
        </p:spPr>
      </p:pic>
    </p:spTree>
    <p:extLst>
      <p:ext uri="{BB962C8B-B14F-4D97-AF65-F5344CB8AC3E}">
        <p14:creationId xmlns:p14="http://schemas.microsoft.com/office/powerpoint/2010/main" val="282883785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73"/>
            <a:ext cx="8229600" cy="514316"/>
          </a:xfrm>
        </p:spPr>
        <p:txBody>
          <a:bodyPr/>
          <a:lstStyle/>
          <a:p>
            <a:pPr eaLnBrk="1" hangingPunct="1">
              <a:defRPr/>
            </a:pPr>
            <a:r>
              <a:rPr lang="en-GB" sz="3200" dirty="0">
                <a:solidFill>
                  <a:srgbClr val="92D050"/>
                </a:solidFill>
              </a:rPr>
              <a:t>GALLBLADDER (VESICA BILIARIS)</a:t>
            </a:r>
            <a:endParaRPr lang="sr-Latn-CS" sz="3200" dirty="0">
              <a:solidFill>
                <a:srgbClr val="92D050"/>
              </a:solidFill>
            </a:endParaRPr>
          </a:p>
        </p:txBody>
      </p:sp>
      <p:sp>
        <p:nvSpPr>
          <p:cNvPr id="3" name="Content Placeholder 2"/>
          <p:cNvSpPr>
            <a:spLocks noGrp="1"/>
          </p:cNvSpPr>
          <p:nvPr>
            <p:ph sz="half" idx="1"/>
          </p:nvPr>
        </p:nvSpPr>
        <p:spPr>
          <a:xfrm>
            <a:off x="0" y="692696"/>
            <a:ext cx="9144000" cy="4525963"/>
          </a:xfrm>
        </p:spPr>
        <p:txBody>
          <a:bodyPr/>
          <a:lstStyle/>
          <a:p>
            <a:pPr algn="just"/>
            <a:r>
              <a:rPr lang="en-GB" sz="2000" b="0" i="0" dirty="0">
                <a:effectLst/>
              </a:rPr>
              <a:t>The </a:t>
            </a:r>
            <a:r>
              <a:rPr lang="en-GB" sz="2000" b="1" i="0" dirty="0">
                <a:solidFill>
                  <a:srgbClr val="92D050"/>
                </a:solidFill>
                <a:effectLst/>
              </a:rPr>
              <a:t>gallbladder</a:t>
            </a:r>
            <a:r>
              <a:rPr lang="en-GB" sz="2000" b="0" i="0" dirty="0">
                <a:effectLst/>
              </a:rPr>
              <a:t> is a gastrointestinal organ located within the right hypochondrial region of the abdomen. This intraperitoneal, pear-shaped sac lies within a fossa formed between the inferior aspects of the right and quadrate lobes of the liver in anterior part of right sagittal fissure (visceral surface of liver)</a:t>
            </a:r>
          </a:p>
          <a:p>
            <a:pPr algn="just"/>
            <a:r>
              <a:rPr lang="en-GB" sz="2000" b="0" i="0" dirty="0">
                <a:effectLst/>
              </a:rPr>
              <a:t>The primary function of the gallbladder is to concentrate and store </a:t>
            </a:r>
            <a:r>
              <a:rPr lang="en-GB" sz="2000" b="1" i="0" dirty="0">
                <a:effectLst/>
              </a:rPr>
              <a:t>bile</a:t>
            </a:r>
            <a:r>
              <a:rPr lang="en-GB" sz="2000" b="0" i="0" dirty="0">
                <a:effectLst/>
              </a:rPr>
              <a:t> which is produced by the liver. As part of the gustatory response, the stored bile is then released from the gallbladder in response to cholecystokinin.</a:t>
            </a:r>
          </a:p>
        </p:txBody>
      </p:sp>
      <p:pic>
        <p:nvPicPr>
          <p:cNvPr id="4" name="Picture 3" descr="Graphic4">
            <a:extLst>
              <a:ext uri="{FF2B5EF4-FFF2-40B4-BE49-F238E27FC236}">
                <a16:creationId xmlns:a16="http://schemas.microsoft.com/office/drawing/2014/main" id="{1A3A2F58-B6FE-CCD2-FB37-98138D2AAFD2}"/>
              </a:ext>
            </a:extLst>
          </p:cNvPr>
          <p:cNvPicPr>
            <a:picLocks noChangeAspect="1" noChangeArrowheads="1"/>
          </p:cNvPicPr>
          <p:nvPr/>
        </p:nvPicPr>
        <p:blipFill>
          <a:blip r:embed="rId2" cstate="print"/>
          <a:srcRect l="3674" r="3239"/>
          <a:stretch>
            <a:fillRect/>
          </a:stretch>
        </p:blipFill>
        <p:spPr bwMode="auto">
          <a:xfrm>
            <a:off x="179512" y="3261391"/>
            <a:ext cx="3744416" cy="3596609"/>
          </a:xfrm>
          <a:prstGeom prst="rect">
            <a:avLst/>
          </a:prstGeom>
          <a:noFill/>
          <a:ln w="9525">
            <a:noFill/>
            <a:miter lim="800000"/>
            <a:headEnd/>
            <a:tailEnd/>
          </a:ln>
          <a:effectLst/>
        </p:spPr>
      </p:pic>
      <p:pic>
        <p:nvPicPr>
          <p:cNvPr id="6" name="Picture 5">
            <a:extLst>
              <a:ext uri="{FF2B5EF4-FFF2-40B4-BE49-F238E27FC236}">
                <a16:creationId xmlns:a16="http://schemas.microsoft.com/office/drawing/2014/main" id="{815FEC9B-C794-7EA0-93A1-E07666C76BA8}"/>
              </a:ext>
            </a:extLst>
          </p:cNvPr>
          <p:cNvPicPr>
            <a:picLocks noChangeAspect="1"/>
          </p:cNvPicPr>
          <p:nvPr/>
        </p:nvPicPr>
        <p:blipFill>
          <a:blip r:embed="rId3"/>
          <a:stretch>
            <a:fillRect/>
          </a:stretch>
        </p:blipFill>
        <p:spPr>
          <a:xfrm>
            <a:off x="4106992" y="3023788"/>
            <a:ext cx="4892119" cy="3834212"/>
          </a:xfrm>
          <a:prstGeom prst="rect">
            <a:avLst/>
          </a:prstGeom>
        </p:spPr>
      </p:pic>
    </p:spTree>
    <p:extLst>
      <p:ext uri="{BB962C8B-B14F-4D97-AF65-F5344CB8AC3E}">
        <p14:creationId xmlns:p14="http://schemas.microsoft.com/office/powerpoint/2010/main" val="77970109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73"/>
            <a:ext cx="8229600" cy="514316"/>
          </a:xfrm>
        </p:spPr>
        <p:txBody>
          <a:bodyPr/>
          <a:lstStyle/>
          <a:p>
            <a:pPr eaLnBrk="1" hangingPunct="1">
              <a:defRPr/>
            </a:pPr>
            <a:r>
              <a:rPr lang="en-GB" sz="3200" dirty="0">
                <a:solidFill>
                  <a:srgbClr val="92D050"/>
                </a:solidFill>
              </a:rPr>
              <a:t>GALLBLADDER (VESICA BILIARIS)</a:t>
            </a:r>
            <a:endParaRPr lang="sr-Latn-CS" sz="3200" dirty="0">
              <a:solidFill>
                <a:srgbClr val="92D050"/>
              </a:solidFill>
            </a:endParaRPr>
          </a:p>
        </p:txBody>
      </p:sp>
      <p:sp>
        <p:nvSpPr>
          <p:cNvPr id="3" name="Content Placeholder 2"/>
          <p:cNvSpPr>
            <a:spLocks noGrp="1"/>
          </p:cNvSpPr>
          <p:nvPr>
            <p:ph sz="half" idx="1"/>
          </p:nvPr>
        </p:nvSpPr>
        <p:spPr>
          <a:xfrm>
            <a:off x="0" y="764704"/>
            <a:ext cx="9144000" cy="4525963"/>
          </a:xfrm>
        </p:spPr>
        <p:txBody>
          <a:bodyPr/>
          <a:lstStyle/>
          <a:p>
            <a:pPr algn="l"/>
            <a:r>
              <a:rPr lang="en-GB" sz="2000" b="0" i="0" u="none" strike="noStrike" baseline="0" dirty="0"/>
              <a:t>The pear-shaped gallbladder (7-10 cm long) can hold up to 50 mL of bile. </a:t>
            </a:r>
          </a:p>
          <a:p>
            <a:pPr algn="l"/>
            <a:r>
              <a:rPr lang="en-GB" sz="2000" b="0" i="0" u="none" strike="noStrike" baseline="0" dirty="0"/>
              <a:t>Peritoneum completely surrounds the fundus of the gallbladder and binds its body and neck to the liver. The hepatic surface of the gallbladder attaches to the liver by connective tissue of the fibrous capsule of the liver.</a:t>
            </a:r>
          </a:p>
          <a:p>
            <a:pPr algn="l"/>
            <a:r>
              <a:rPr lang="en-GB" sz="2000" b="0" i="0" u="none" strike="noStrike" baseline="0" dirty="0"/>
              <a:t>The gallbladder has three parts:</a:t>
            </a:r>
          </a:p>
          <a:p>
            <a:pPr marL="0" indent="0" algn="l">
              <a:buNone/>
            </a:pPr>
            <a:r>
              <a:rPr lang="en-GB" sz="2000" b="0" i="0" dirty="0">
                <a:effectLst/>
              </a:rPr>
              <a:t>  </a:t>
            </a:r>
            <a:r>
              <a:rPr lang="en-GB" sz="2000" b="1" i="0" dirty="0">
                <a:effectLst/>
              </a:rPr>
              <a:t>1) </a:t>
            </a:r>
            <a:r>
              <a:rPr lang="en-GB" sz="2000" b="1" i="0" u="none" strike="noStrike" baseline="0" dirty="0">
                <a:solidFill>
                  <a:srgbClr val="92D050"/>
                </a:solidFill>
              </a:rPr>
              <a:t>Fundus</a:t>
            </a:r>
            <a:r>
              <a:rPr lang="en-GB" sz="2000" b="0" i="0" u="none" strike="noStrike" baseline="0" dirty="0"/>
              <a:t>: the wide blunt end that usually projects from the inferior border of the liver</a:t>
            </a:r>
            <a:br>
              <a:rPr lang="en-GB" sz="2000" b="0" i="0" u="none" strike="noStrike" baseline="0" dirty="0"/>
            </a:br>
            <a:r>
              <a:rPr lang="en-GB" sz="2000" b="0" i="0" u="none" strike="noStrike" baseline="0" dirty="0"/>
              <a:t>       at the tip of the right 9th costal cartilage in the </a:t>
            </a:r>
            <a:r>
              <a:rPr lang="en-GB" sz="2000" b="0" i="0" u="none" strike="noStrike" baseline="0" dirty="0" err="1"/>
              <a:t>medioclavicular</a:t>
            </a:r>
            <a:r>
              <a:rPr lang="en-GB" sz="2000" b="0" i="0" u="none" strike="noStrike" baseline="0" dirty="0"/>
              <a:t> line </a:t>
            </a:r>
          </a:p>
          <a:p>
            <a:pPr marL="0" indent="0" algn="l">
              <a:buNone/>
            </a:pPr>
            <a:r>
              <a:rPr lang="en-GB" sz="2000" dirty="0"/>
              <a:t>  </a:t>
            </a:r>
            <a:r>
              <a:rPr lang="en-GB" sz="2000" b="1" dirty="0"/>
              <a:t>2) </a:t>
            </a:r>
            <a:r>
              <a:rPr lang="en-GB" sz="2000" b="1" i="0" u="none" strike="noStrike" baseline="0" dirty="0">
                <a:solidFill>
                  <a:srgbClr val="92D050"/>
                </a:solidFill>
              </a:rPr>
              <a:t>Body</a:t>
            </a:r>
            <a:r>
              <a:rPr lang="en-GB" sz="2000" b="0" i="0" u="none" strike="noStrike" baseline="0" dirty="0"/>
              <a:t>: main portion that contacts the </a:t>
            </a:r>
            <a:br>
              <a:rPr lang="en-GB" sz="2000" b="0" i="0" u="none" strike="noStrike" baseline="0" dirty="0"/>
            </a:br>
            <a:r>
              <a:rPr lang="en-GB" sz="2000" b="0" i="0" u="none" strike="noStrike" baseline="0" dirty="0"/>
              <a:t>      visceral surface of the liver, transverse</a:t>
            </a:r>
            <a:br>
              <a:rPr lang="en-GB" sz="2000" b="0" i="0" u="none" strike="noStrike" baseline="0" dirty="0"/>
            </a:br>
            <a:r>
              <a:rPr lang="en-GB" sz="2000" b="0" i="0" u="none" strike="noStrike" baseline="0" dirty="0"/>
              <a:t>      colon, and superior part of the duodenum.</a:t>
            </a:r>
          </a:p>
          <a:p>
            <a:pPr marL="0" indent="0" algn="l">
              <a:buNone/>
            </a:pPr>
            <a:r>
              <a:rPr lang="en-GB" sz="2000" b="1" i="0" u="none" strike="noStrike" baseline="0" dirty="0"/>
              <a:t>  3) </a:t>
            </a:r>
            <a:r>
              <a:rPr lang="en-GB" sz="2000" b="1" i="0" u="none" strike="noStrike" baseline="0" dirty="0">
                <a:solidFill>
                  <a:srgbClr val="92D050"/>
                </a:solidFill>
              </a:rPr>
              <a:t>Neck</a:t>
            </a:r>
            <a:r>
              <a:rPr lang="en-GB" sz="2000" b="0" i="0" u="none" strike="noStrike" baseline="0" dirty="0">
                <a:solidFill>
                  <a:srgbClr val="92D050"/>
                </a:solidFill>
              </a:rPr>
              <a:t>: </a:t>
            </a:r>
            <a:r>
              <a:rPr lang="en-GB" sz="2000" b="0" i="0" u="none" strike="noStrike" baseline="0" dirty="0"/>
              <a:t>narrow, tapering end, opposite the fundus </a:t>
            </a:r>
            <a:br>
              <a:rPr lang="en-GB" sz="2000" b="0" i="0" u="none" strike="noStrike" baseline="0" dirty="0"/>
            </a:br>
            <a:r>
              <a:rPr lang="en-GB" sz="2000" b="0" i="0" u="none" strike="noStrike" baseline="0" dirty="0"/>
              <a:t>       and directed toward the porta hepatis; </a:t>
            </a:r>
            <a:br>
              <a:rPr lang="en-GB" sz="2000" b="0" i="0" u="none" strike="noStrike" baseline="0" dirty="0"/>
            </a:br>
            <a:r>
              <a:rPr lang="en-GB" sz="2000" b="0" i="0" u="none" strike="noStrike" baseline="0" dirty="0"/>
              <a:t>       it typically makes an S-shaped</a:t>
            </a:r>
            <a:r>
              <a:rPr lang="en-GB" sz="2000" dirty="0"/>
              <a:t> </a:t>
            </a:r>
            <a:r>
              <a:rPr lang="en-GB" sz="2000" b="0" i="0" u="none" strike="noStrike" baseline="0" dirty="0"/>
              <a:t>bend and joins the </a:t>
            </a:r>
            <a:br>
              <a:rPr lang="en-GB" sz="2000" b="0" i="0" u="none" strike="noStrike" baseline="0" dirty="0"/>
            </a:br>
            <a:r>
              <a:rPr lang="en-GB" sz="2000" b="0" i="0" u="none" strike="noStrike" baseline="0" dirty="0"/>
              <a:t>       cystic duct</a:t>
            </a:r>
          </a:p>
          <a:p>
            <a:pPr marL="0" indent="0" algn="l">
              <a:buNone/>
            </a:pPr>
            <a:r>
              <a:rPr lang="en-GB" sz="2000" b="0" i="0" u="none" strike="noStrike" baseline="0" dirty="0"/>
              <a:t>The </a:t>
            </a:r>
            <a:r>
              <a:rPr lang="en-GB" sz="2000" b="1" i="0" u="none" strike="noStrike" baseline="0" dirty="0">
                <a:solidFill>
                  <a:srgbClr val="92D050"/>
                </a:solidFill>
              </a:rPr>
              <a:t>cystic duct </a:t>
            </a:r>
            <a:r>
              <a:rPr lang="en-GB" sz="2000" b="0" i="0" u="none" strike="noStrike" baseline="0" dirty="0"/>
              <a:t>(3–4 cm long) connects the neck of </a:t>
            </a:r>
            <a:br>
              <a:rPr lang="en-GB" sz="2000" b="0" i="0" u="none" strike="noStrike" baseline="0" dirty="0"/>
            </a:br>
            <a:r>
              <a:rPr lang="en-GB" sz="2000" b="0" i="0" u="none" strike="noStrike" baseline="0" dirty="0"/>
              <a:t>the gallbladder to the  common hepatic duct</a:t>
            </a:r>
          </a:p>
          <a:p>
            <a:pPr marL="0" indent="0" algn="l">
              <a:buNone/>
            </a:pPr>
            <a:r>
              <a:rPr lang="en-GB" sz="2000" b="0" i="0" u="none" strike="noStrike" baseline="0" dirty="0"/>
              <a:t>The mucosa of the neck spirals into the </a:t>
            </a:r>
            <a:r>
              <a:rPr lang="en-GB" sz="2000" b="1" i="0" u="none" strike="noStrike" baseline="0" dirty="0"/>
              <a:t>spiral fold </a:t>
            </a:r>
            <a:r>
              <a:rPr lang="en-GB" sz="2000" b="0" i="0" u="none" strike="noStrike" baseline="0" dirty="0"/>
              <a:t>(spiral valve). The spiral fold helps keep the cystic duct open;</a:t>
            </a:r>
          </a:p>
        </p:txBody>
      </p:sp>
      <p:pic>
        <p:nvPicPr>
          <p:cNvPr id="7" name="Picture 6">
            <a:extLst>
              <a:ext uri="{FF2B5EF4-FFF2-40B4-BE49-F238E27FC236}">
                <a16:creationId xmlns:a16="http://schemas.microsoft.com/office/drawing/2014/main" id="{04F87982-0F48-AFE7-DB0E-0A43E742EA89}"/>
              </a:ext>
            </a:extLst>
          </p:cNvPr>
          <p:cNvPicPr>
            <a:picLocks noChangeAspect="1"/>
          </p:cNvPicPr>
          <p:nvPr/>
        </p:nvPicPr>
        <p:blipFill>
          <a:blip r:embed="rId2"/>
          <a:stretch>
            <a:fillRect/>
          </a:stretch>
        </p:blipFill>
        <p:spPr>
          <a:xfrm>
            <a:off x="5860947" y="3156204"/>
            <a:ext cx="2825853" cy="3009100"/>
          </a:xfrm>
          <a:prstGeom prst="rect">
            <a:avLst/>
          </a:prstGeom>
        </p:spPr>
      </p:pic>
    </p:spTree>
    <p:extLst>
      <p:ext uri="{BB962C8B-B14F-4D97-AF65-F5344CB8AC3E}">
        <p14:creationId xmlns:p14="http://schemas.microsoft.com/office/powerpoint/2010/main" val="307389154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73"/>
            <a:ext cx="8229600" cy="514316"/>
          </a:xfrm>
        </p:spPr>
        <p:txBody>
          <a:bodyPr/>
          <a:lstStyle/>
          <a:p>
            <a:pPr eaLnBrk="1" hangingPunct="1">
              <a:defRPr/>
            </a:pPr>
            <a:r>
              <a:rPr lang="en-GB" sz="3200" dirty="0">
                <a:solidFill>
                  <a:srgbClr val="92D050"/>
                </a:solidFill>
              </a:rPr>
              <a:t>GALLBLADDER (VESICA BILIARIS)</a:t>
            </a:r>
            <a:endParaRPr lang="sr-Latn-CS" sz="3200" dirty="0">
              <a:solidFill>
                <a:srgbClr val="92D050"/>
              </a:solidFill>
            </a:endParaRPr>
          </a:p>
        </p:txBody>
      </p:sp>
      <p:sp>
        <p:nvSpPr>
          <p:cNvPr id="3" name="Content Placeholder 2"/>
          <p:cNvSpPr>
            <a:spLocks noGrp="1"/>
          </p:cNvSpPr>
          <p:nvPr>
            <p:ph sz="half" idx="1"/>
          </p:nvPr>
        </p:nvSpPr>
        <p:spPr>
          <a:xfrm>
            <a:off x="0" y="764704"/>
            <a:ext cx="9144000" cy="4525963"/>
          </a:xfrm>
        </p:spPr>
        <p:txBody>
          <a:bodyPr/>
          <a:lstStyle/>
          <a:p>
            <a:pPr algn="l"/>
            <a:r>
              <a:rPr lang="en-GB" sz="2000" b="0" i="0" u="none" strike="noStrike" baseline="0" dirty="0"/>
              <a:t>The </a:t>
            </a:r>
            <a:r>
              <a:rPr lang="en-GB" sz="2000" b="0" i="1" u="none" strike="noStrike" baseline="0" dirty="0">
                <a:solidFill>
                  <a:srgbClr val="FFC000"/>
                </a:solidFill>
              </a:rPr>
              <a:t>arterial supply of the gallbladder and cystic duct </a:t>
            </a:r>
            <a:r>
              <a:rPr lang="en-GB" sz="2000" b="0" i="0" u="none" strike="noStrike" baseline="0" dirty="0"/>
              <a:t>is from the </a:t>
            </a:r>
            <a:r>
              <a:rPr lang="en-GB" sz="2000" b="0" i="0" u="none" strike="noStrike" baseline="0" dirty="0">
                <a:solidFill>
                  <a:srgbClr val="FFC000"/>
                </a:solidFill>
              </a:rPr>
              <a:t>cystic artery. </a:t>
            </a:r>
            <a:r>
              <a:rPr lang="en-GB" sz="2000" b="0" i="0" u="none" strike="noStrike" baseline="0" dirty="0"/>
              <a:t>The </a:t>
            </a:r>
            <a:r>
              <a:rPr lang="en-GB" sz="2000" b="1" i="0" u="none" strike="noStrike" baseline="0" dirty="0"/>
              <a:t>cystic artery </a:t>
            </a:r>
            <a:r>
              <a:rPr lang="en-GB" sz="2000" b="0" i="0" u="none" strike="noStrike" baseline="0" dirty="0"/>
              <a:t>commonly arises from the proper hepatic artery (</a:t>
            </a:r>
            <a:r>
              <a:rPr lang="en-GB" sz="2000" dirty="0"/>
              <a:t>a. hepatica propria) or its </a:t>
            </a:r>
            <a:r>
              <a:rPr lang="en-GB" sz="2000" b="0" i="0" u="none" strike="noStrike" baseline="0" dirty="0"/>
              <a:t>right branch (r</a:t>
            </a:r>
            <a:r>
              <a:rPr lang="en-GB" sz="2000" dirty="0"/>
              <a:t>.</a:t>
            </a:r>
            <a:r>
              <a:rPr lang="en-GB" sz="2000" b="0" i="0" u="none" strike="noStrike" baseline="0" dirty="0"/>
              <a:t> dexter) in the triangle between the common hepatic duct, cystic duct and visceral surface of the liver, the </a:t>
            </a:r>
            <a:r>
              <a:rPr lang="en-GB" sz="2000" b="1" i="0" u="none" strike="noStrike" baseline="0" dirty="0"/>
              <a:t>cystohepatic triangle </a:t>
            </a:r>
            <a:r>
              <a:rPr lang="en-GB" sz="2000" b="0" i="0" u="none" strike="noStrike" baseline="0" dirty="0"/>
              <a:t>(of Calot).</a:t>
            </a:r>
          </a:p>
          <a:p>
            <a:pPr algn="l"/>
            <a:r>
              <a:rPr lang="en-GB" sz="2000" b="0" i="0" u="none" strike="noStrike" baseline="0" dirty="0"/>
              <a:t>The </a:t>
            </a:r>
            <a:r>
              <a:rPr lang="en-GB" sz="2000" b="0" i="1" u="none" strike="noStrike" baseline="0" dirty="0">
                <a:solidFill>
                  <a:srgbClr val="00FFFF"/>
                </a:solidFill>
              </a:rPr>
              <a:t>venous drainage from the neck of the gallbladder and cystic duct </a:t>
            </a:r>
            <a:r>
              <a:rPr lang="en-GB" sz="2000" b="0" i="0" u="none" strike="noStrike" baseline="0" dirty="0"/>
              <a:t>flows via the </a:t>
            </a:r>
            <a:r>
              <a:rPr lang="en-GB" sz="2000" b="1" i="0" u="none" strike="noStrike" baseline="0" dirty="0"/>
              <a:t>cystic veins</a:t>
            </a:r>
            <a:r>
              <a:rPr lang="en-GB" sz="2000" b="0" i="0" u="none" strike="noStrike" baseline="0" dirty="0"/>
              <a:t>. These small and usually multiple veins enter the liver directly or drain through the hepatic portal vein to the liver, after joining the veins draining the hepatic ducts and proximal bile duct </a:t>
            </a:r>
            <a:br>
              <a:rPr lang="en-GB" sz="2000" b="0" i="0" u="none" strike="noStrike" baseline="0" dirty="0"/>
            </a:br>
            <a:r>
              <a:rPr lang="en-GB" sz="2000" b="0" i="0" u="none" strike="noStrike" baseline="0" dirty="0"/>
              <a:t>The </a:t>
            </a:r>
            <a:r>
              <a:rPr lang="en-GB" sz="2000" b="0" i="1" u="none" strike="noStrike" baseline="0" dirty="0">
                <a:solidFill>
                  <a:srgbClr val="00FFFF"/>
                </a:solidFill>
              </a:rPr>
              <a:t>veins from the fundus and body of the gallbladder  </a:t>
            </a:r>
            <a:r>
              <a:rPr lang="en-GB" sz="2000" b="0" i="0" u="none" strike="noStrike" baseline="0" dirty="0"/>
              <a:t>pass directly into the visceral surface of the liver and drain into the hepatic sinusoids.</a:t>
            </a:r>
          </a:p>
        </p:txBody>
      </p:sp>
      <p:pic>
        <p:nvPicPr>
          <p:cNvPr id="5" name="Picture 4">
            <a:extLst>
              <a:ext uri="{FF2B5EF4-FFF2-40B4-BE49-F238E27FC236}">
                <a16:creationId xmlns:a16="http://schemas.microsoft.com/office/drawing/2014/main" id="{70CA61BD-BEEA-8EAE-EAB7-EEEA0B8F3DB5}"/>
              </a:ext>
            </a:extLst>
          </p:cNvPr>
          <p:cNvPicPr>
            <a:picLocks noChangeAspect="1"/>
          </p:cNvPicPr>
          <p:nvPr/>
        </p:nvPicPr>
        <p:blipFill>
          <a:blip r:embed="rId2"/>
          <a:stretch>
            <a:fillRect/>
          </a:stretch>
        </p:blipFill>
        <p:spPr>
          <a:xfrm>
            <a:off x="2339752" y="3984034"/>
            <a:ext cx="4248472" cy="2873966"/>
          </a:xfrm>
          <a:prstGeom prst="rect">
            <a:avLst/>
          </a:prstGeom>
        </p:spPr>
      </p:pic>
    </p:spTree>
    <p:extLst>
      <p:ext uri="{BB962C8B-B14F-4D97-AF65-F5344CB8AC3E}">
        <p14:creationId xmlns:p14="http://schemas.microsoft.com/office/powerpoint/2010/main" val="27761704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73"/>
            <a:ext cx="8229600" cy="514316"/>
          </a:xfrm>
        </p:spPr>
        <p:txBody>
          <a:bodyPr/>
          <a:lstStyle/>
          <a:p>
            <a:pPr eaLnBrk="1" hangingPunct="1">
              <a:defRPr/>
            </a:pPr>
            <a:r>
              <a:rPr lang="en-GB" sz="3200" dirty="0">
                <a:solidFill>
                  <a:srgbClr val="92D050"/>
                </a:solidFill>
              </a:rPr>
              <a:t>GALLBLADDER (VESICA BILIARIS)</a:t>
            </a:r>
            <a:endParaRPr lang="sr-Latn-CS" sz="3200" dirty="0">
              <a:solidFill>
                <a:srgbClr val="92D050"/>
              </a:solidFill>
            </a:endParaRPr>
          </a:p>
        </p:txBody>
      </p:sp>
      <p:sp>
        <p:nvSpPr>
          <p:cNvPr id="3" name="Content Placeholder 2"/>
          <p:cNvSpPr>
            <a:spLocks noGrp="1"/>
          </p:cNvSpPr>
          <p:nvPr>
            <p:ph sz="half" idx="1"/>
          </p:nvPr>
        </p:nvSpPr>
        <p:spPr>
          <a:xfrm>
            <a:off x="0" y="620689"/>
            <a:ext cx="9144000" cy="4525963"/>
          </a:xfrm>
        </p:spPr>
        <p:txBody>
          <a:bodyPr/>
          <a:lstStyle/>
          <a:p>
            <a:pPr algn="l"/>
            <a:r>
              <a:rPr lang="en-GB" sz="2000" b="0" i="0" u="none" strike="noStrike" baseline="0" dirty="0"/>
              <a:t>The </a:t>
            </a:r>
            <a:r>
              <a:rPr lang="en-GB" sz="2000" b="0" i="1" u="none" strike="noStrike" baseline="0" dirty="0">
                <a:solidFill>
                  <a:schemeClr val="accent2">
                    <a:lumMod val="40000"/>
                    <a:lumOff val="60000"/>
                  </a:schemeClr>
                </a:solidFill>
              </a:rPr>
              <a:t>lymphatic drainage of the gallbladder </a:t>
            </a:r>
            <a:r>
              <a:rPr lang="en-GB" sz="2000" b="0" i="0" u="none" strike="noStrike" baseline="0" dirty="0"/>
              <a:t>is to the </a:t>
            </a:r>
            <a:r>
              <a:rPr lang="en-GB" sz="2000" b="1" i="1" u="none" strike="noStrike" baseline="0" dirty="0">
                <a:solidFill>
                  <a:schemeClr val="accent2">
                    <a:lumMod val="40000"/>
                    <a:lumOff val="60000"/>
                  </a:schemeClr>
                </a:solidFill>
              </a:rPr>
              <a:t>hepatic lymph nodes</a:t>
            </a:r>
            <a:r>
              <a:rPr lang="en-GB" sz="2000" b="0" i="0" u="none" strike="noStrike" baseline="0" dirty="0"/>
              <a:t>, often through </a:t>
            </a:r>
            <a:r>
              <a:rPr lang="en-GB" sz="2000" b="1" i="1" u="none" strike="noStrike" baseline="0" dirty="0">
                <a:solidFill>
                  <a:schemeClr val="accent2">
                    <a:lumMod val="40000"/>
                    <a:lumOff val="60000"/>
                  </a:schemeClr>
                </a:solidFill>
              </a:rPr>
              <a:t>cystic lymph nodes </a:t>
            </a:r>
            <a:r>
              <a:rPr lang="en-GB" sz="2000" b="0" i="0" u="none" strike="noStrike" baseline="0" dirty="0"/>
              <a:t>located near the neck of the gallbladder. Efferent lymphatic vessels from these nodes pass to the </a:t>
            </a:r>
            <a:r>
              <a:rPr lang="en-GB" sz="2000" b="1" i="1" u="none" strike="noStrike" baseline="0" dirty="0">
                <a:solidFill>
                  <a:schemeClr val="accent2">
                    <a:lumMod val="40000"/>
                    <a:lumOff val="60000"/>
                  </a:schemeClr>
                </a:solidFill>
              </a:rPr>
              <a:t>celiac lymph nodes</a:t>
            </a:r>
            <a:r>
              <a:rPr lang="en-GB" sz="2000" b="0" i="0" u="none" strike="noStrike" baseline="0" dirty="0"/>
              <a:t>.</a:t>
            </a:r>
          </a:p>
          <a:p>
            <a:pPr algn="l"/>
            <a:r>
              <a:rPr lang="en-GB" sz="2000" b="0" i="0" u="none" strike="noStrike" baseline="0" dirty="0"/>
              <a:t>The </a:t>
            </a:r>
            <a:r>
              <a:rPr lang="en-GB" sz="2000" b="0" i="1" u="none" strike="noStrike" baseline="0" dirty="0">
                <a:solidFill>
                  <a:srgbClr val="FFFF00"/>
                </a:solidFill>
              </a:rPr>
              <a:t>nerves to the gallbladder and cystic duct</a:t>
            </a:r>
            <a:r>
              <a:rPr lang="en-GB" sz="2000" b="0" i="0" u="none" strike="noStrike" baseline="0" dirty="0"/>
              <a:t> pass along the cystic artery from the </a:t>
            </a:r>
            <a:r>
              <a:rPr lang="en-GB" sz="2000" b="0" i="1" u="none" strike="noStrike" baseline="0" dirty="0">
                <a:solidFill>
                  <a:srgbClr val="FFFF00"/>
                </a:solidFill>
              </a:rPr>
              <a:t>celiac (nerve) plexus</a:t>
            </a:r>
            <a:r>
              <a:rPr lang="en-GB" sz="2000" b="0" i="1" u="none" strike="noStrike" baseline="0" dirty="0"/>
              <a:t> </a:t>
            </a:r>
            <a:r>
              <a:rPr lang="en-GB" sz="2000" b="0" i="0" u="none" strike="noStrike" baseline="0" dirty="0"/>
              <a:t>(</a:t>
            </a:r>
            <a:r>
              <a:rPr lang="en-GB" sz="1800" b="0" i="0" u="none" strike="noStrike" baseline="0" dirty="0"/>
              <a:t>sympathetic and visceral afferent [pain] </a:t>
            </a:r>
            <a:r>
              <a:rPr lang="en-GB" sz="1800" b="0" i="0" u="none" strike="noStrike" baseline="0" dirty="0" err="1"/>
              <a:t>fibers</a:t>
            </a:r>
            <a:r>
              <a:rPr lang="en-GB" sz="1800" b="0" i="0" u="none" strike="noStrike" baseline="0" dirty="0"/>
              <a:t>) and the </a:t>
            </a:r>
            <a:r>
              <a:rPr lang="en-GB" sz="1800" b="0" i="1" u="none" strike="noStrike" baseline="0" dirty="0" err="1">
                <a:solidFill>
                  <a:srgbClr val="FFFF00"/>
                </a:solidFill>
              </a:rPr>
              <a:t>vagus</a:t>
            </a:r>
            <a:r>
              <a:rPr lang="en-GB" sz="1800" b="0" i="1" u="none" strike="noStrike" baseline="0" dirty="0">
                <a:solidFill>
                  <a:srgbClr val="FFFF00"/>
                </a:solidFill>
              </a:rPr>
              <a:t> nerve </a:t>
            </a:r>
            <a:r>
              <a:rPr lang="en-GB" sz="1800" b="0" i="0" u="none" strike="noStrike" baseline="0" dirty="0"/>
              <a:t>parasympathetic).</a:t>
            </a:r>
            <a:r>
              <a:rPr lang="en-GB" sz="2000" b="0" i="0" u="none" strike="noStrike" baseline="0" dirty="0"/>
              <a:t> </a:t>
            </a:r>
            <a:r>
              <a:rPr lang="en-GB" sz="1800" b="0" i="0" u="none" strike="noStrike" baseline="0" dirty="0"/>
              <a:t>The </a:t>
            </a:r>
            <a:r>
              <a:rPr lang="en-GB" sz="1800" b="0" i="1" u="none" strike="noStrike" baseline="0" dirty="0">
                <a:solidFill>
                  <a:srgbClr val="FFFF00"/>
                </a:solidFill>
              </a:rPr>
              <a:t>right phrenic nerve </a:t>
            </a:r>
            <a:r>
              <a:rPr lang="en-GB" sz="1800" b="0" i="0" u="none" strike="noStrike" baseline="0" dirty="0"/>
              <a:t>(</a:t>
            </a:r>
            <a:r>
              <a:rPr lang="en-GB" sz="1800" b="0" i="1" u="none" strike="noStrike" baseline="0" dirty="0"/>
              <a:t>somatic </a:t>
            </a:r>
            <a:r>
              <a:rPr lang="en-GB" sz="1800" b="0" i="0" u="none" strike="noStrike" baseline="0" dirty="0"/>
              <a:t>afferent </a:t>
            </a:r>
            <a:r>
              <a:rPr lang="en-GB" sz="1800" b="0" i="0" u="none" strike="noStrike" baseline="0" dirty="0" err="1"/>
              <a:t>fibers</a:t>
            </a:r>
            <a:r>
              <a:rPr lang="en-GB" sz="1800" b="0" i="0" u="none" strike="noStrike" baseline="0" dirty="0"/>
              <a:t>) may carry pain caused by gallbladder inflammation.</a:t>
            </a:r>
          </a:p>
          <a:p>
            <a:pPr algn="l"/>
            <a:r>
              <a:rPr lang="en-GB" sz="2000" b="0" i="0" u="none" strike="noStrike" baseline="0" dirty="0"/>
              <a:t>Parasympathetic stimulation causes contractions of the gallbladder and relaxation of the sphincters at the hepatopancreatic ampulla. However, these responses are generally stimulated by the hormone </a:t>
            </a:r>
            <a:r>
              <a:rPr lang="en-GB" sz="2000" b="0" i="1" u="none" strike="noStrike" baseline="0" dirty="0"/>
              <a:t>cholecystokinin </a:t>
            </a:r>
            <a:r>
              <a:rPr lang="en-GB" sz="2000" b="0" i="0" u="none" strike="noStrike" baseline="0" dirty="0"/>
              <a:t>(CCK), produced by the duodenal walls (in response to the arrival of a fatty meal), and circulated through the bloodstream.</a:t>
            </a:r>
          </a:p>
        </p:txBody>
      </p:sp>
      <p:pic>
        <p:nvPicPr>
          <p:cNvPr id="6" name="Picture 5">
            <a:extLst>
              <a:ext uri="{FF2B5EF4-FFF2-40B4-BE49-F238E27FC236}">
                <a16:creationId xmlns:a16="http://schemas.microsoft.com/office/drawing/2014/main" id="{CE3547E6-0965-0EB1-BF1E-E383FDA29C7C}"/>
              </a:ext>
            </a:extLst>
          </p:cNvPr>
          <p:cNvPicPr>
            <a:picLocks noChangeAspect="1"/>
          </p:cNvPicPr>
          <p:nvPr/>
        </p:nvPicPr>
        <p:blipFill rotWithShape="1">
          <a:blip r:embed="rId2"/>
          <a:srcRect l="4479"/>
          <a:stretch/>
        </p:blipFill>
        <p:spPr>
          <a:xfrm>
            <a:off x="4067944" y="3900656"/>
            <a:ext cx="4857476" cy="2924944"/>
          </a:xfrm>
          <a:prstGeom prst="rect">
            <a:avLst/>
          </a:prstGeom>
        </p:spPr>
      </p:pic>
      <p:pic>
        <p:nvPicPr>
          <p:cNvPr id="8" name="Picture 7">
            <a:extLst>
              <a:ext uri="{FF2B5EF4-FFF2-40B4-BE49-F238E27FC236}">
                <a16:creationId xmlns:a16="http://schemas.microsoft.com/office/drawing/2014/main" id="{D067210C-6CE9-4DDF-241F-B253AEB23980}"/>
              </a:ext>
            </a:extLst>
          </p:cNvPr>
          <p:cNvPicPr>
            <a:picLocks noChangeAspect="1"/>
          </p:cNvPicPr>
          <p:nvPr/>
        </p:nvPicPr>
        <p:blipFill rotWithShape="1">
          <a:blip r:embed="rId3"/>
          <a:srcRect b="27879"/>
          <a:stretch/>
        </p:blipFill>
        <p:spPr>
          <a:xfrm>
            <a:off x="218580" y="3973597"/>
            <a:ext cx="3685622" cy="2850971"/>
          </a:xfrm>
          <a:prstGeom prst="rect">
            <a:avLst/>
          </a:prstGeom>
        </p:spPr>
      </p:pic>
    </p:spTree>
    <p:extLst>
      <p:ext uri="{BB962C8B-B14F-4D97-AF65-F5344CB8AC3E}">
        <p14:creationId xmlns:p14="http://schemas.microsoft.com/office/powerpoint/2010/main" val="340525640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373"/>
            <a:ext cx="8229600" cy="514316"/>
          </a:xfrm>
        </p:spPr>
        <p:txBody>
          <a:bodyPr/>
          <a:lstStyle/>
          <a:p>
            <a:pPr eaLnBrk="1" hangingPunct="1">
              <a:defRPr/>
            </a:pPr>
            <a:r>
              <a:rPr lang="en-GB" sz="3200" dirty="0">
                <a:solidFill>
                  <a:srgbClr val="92D050"/>
                </a:solidFill>
              </a:rPr>
              <a:t>BILE DUCT (DUCTUS CHOLEDOCHUS)</a:t>
            </a:r>
            <a:endParaRPr lang="sr-Latn-CS" sz="3200" dirty="0">
              <a:solidFill>
                <a:srgbClr val="92D050"/>
              </a:solidFill>
            </a:endParaRPr>
          </a:p>
        </p:txBody>
      </p:sp>
      <p:sp>
        <p:nvSpPr>
          <p:cNvPr id="3" name="Content Placeholder 2"/>
          <p:cNvSpPr>
            <a:spLocks noGrp="1"/>
          </p:cNvSpPr>
          <p:nvPr>
            <p:ph sz="half" idx="1"/>
          </p:nvPr>
        </p:nvSpPr>
        <p:spPr>
          <a:xfrm>
            <a:off x="0" y="764704"/>
            <a:ext cx="9144000" cy="6093296"/>
          </a:xfrm>
        </p:spPr>
        <p:txBody>
          <a:bodyPr/>
          <a:lstStyle/>
          <a:p>
            <a:pPr algn="l"/>
            <a:r>
              <a:rPr lang="en-GB" sz="2000" b="0" i="0" u="none" strike="noStrike" baseline="0" dirty="0"/>
              <a:t>The </a:t>
            </a:r>
            <a:r>
              <a:rPr lang="en-GB" sz="2000" b="1" i="0" u="none" strike="noStrike" baseline="0" dirty="0">
                <a:solidFill>
                  <a:srgbClr val="92D050"/>
                </a:solidFill>
              </a:rPr>
              <a:t>bile duct (ductus </a:t>
            </a:r>
            <a:r>
              <a:rPr lang="en-GB" sz="2000" b="1" i="0" u="none" strike="noStrike" baseline="0" dirty="0" err="1">
                <a:solidFill>
                  <a:srgbClr val="92D050"/>
                </a:solidFill>
              </a:rPr>
              <a:t>choledochus</a:t>
            </a:r>
            <a:r>
              <a:rPr lang="en-GB" sz="2000" b="1" i="0" u="none" strike="noStrike" baseline="0" dirty="0">
                <a:solidFill>
                  <a:srgbClr val="92D050"/>
                </a:solidFill>
              </a:rPr>
              <a:t>)</a:t>
            </a:r>
            <a:r>
              <a:rPr lang="en-GB" sz="2000" b="0" i="0" u="none" strike="noStrike" baseline="0" dirty="0">
                <a:solidFill>
                  <a:srgbClr val="92D050"/>
                </a:solidFill>
              </a:rPr>
              <a:t> </a:t>
            </a:r>
            <a:r>
              <a:rPr lang="en-GB" sz="2000" b="0" i="0" u="none" strike="noStrike" baseline="0" dirty="0"/>
              <a:t>forms in the free edge of the lesser </a:t>
            </a:r>
            <a:r>
              <a:rPr lang="en-GB" sz="2000" b="0" i="0" u="none" strike="noStrike" baseline="0" dirty="0" err="1"/>
              <a:t>omentum</a:t>
            </a:r>
            <a:r>
              <a:rPr lang="en-GB" sz="2000" b="0" i="0" u="none" strike="noStrike" baseline="0" dirty="0"/>
              <a:t> (hepatoduodenal ligament) </a:t>
            </a:r>
            <a:r>
              <a:rPr lang="en-GB" sz="2000" b="0" i="0" u="none" strike="noStrike" baseline="0" dirty="0">
                <a:solidFill>
                  <a:srgbClr val="92D050"/>
                </a:solidFill>
              </a:rPr>
              <a:t>by the union of the </a:t>
            </a:r>
            <a:r>
              <a:rPr lang="en-GB" sz="2000" b="1" i="1" u="none" strike="noStrike" baseline="0" dirty="0">
                <a:solidFill>
                  <a:srgbClr val="92D050"/>
                </a:solidFill>
              </a:rPr>
              <a:t>cystic duct </a:t>
            </a:r>
            <a:r>
              <a:rPr lang="en-GB" sz="2000" b="1" i="0" u="none" strike="noStrike" baseline="0" dirty="0">
                <a:solidFill>
                  <a:srgbClr val="92D050"/>
                </a:solidFill>
              </a:rPr>
              <a:t>and </a:t>
            </a:r>
            <a:r>
              <a:rPr lang="en-GB" sz="2000" b="1" i="1" u="none" strike="noStrike" baseline="0" dirty="0">
                <a:solidFill>
                  <a:srgbClr val="92D050"/>
                </a:solidFill>
              </a:rPr>
              <a:t>common hepatic duct.</a:t>
            </a:r>
          </a:p>
          <a:p>
            <a:pPr algn="l"/>
            <a:r>
              <a:rPr lang="en-GB" sz="2000" b="0" i="0" u="none" strike="noStrike" baseline="0" dirty="0"/>
              <a:t>The length of the bile duct varies from 5 to 15 cm, depending on where the cystic duct joins the common hepatic duct.</a:t>
            </a:r>
          </a:p>
          <a:p>
            <a:pPr algn="l"/>
            <a:r>
              <a:rPr lang="en-GB" sz="2000" b="0" i="0" u="none" strike="noStrike" baseline="0" dirty="0"/>
              <a:t>4 parts can be described:</a:t>
            </a:r>
            <a:br>
              <a:rPr lang="en-GB" sz="2000" b="0" i="0" u="none" strike="noStrike" baseline="0" dirty="0"/>
            </a:br>
            <a:r>
              <a:rPr lang="sr-Latn-CS" sz="2000" dirty="0"/>
              <a:t>1) </a:t>
            </a:r>
            <a:r>
              <a:rPr lang="en-GB" sz="2000" dirty="0" err="1">
                <a:solidFill>
                  <a:schemeClr val="tx1"/>
                </a:solidFill>
              </a:rPr>
              <a:t>supraduodenal</a:t>
            </a:r>
            <a:r>
              <a:rPr lang="en-GB" sz="2000" dirty="0">
                <a:solidFill>
                  <a:schemeClr val="tx1"/>
                </a:solidFill>
              </a:rPr>
              <a:t> part</a:t>
            </a:r>
            <a:r>
              <a:rPr lang="sr-Latn-CS" sz="2000" dirty="0"/>
              <a:t>:</a:t>
            </a:r>
            <a:br>
              <a:rPr lang="sr-Latn-CS" sz="2000" dirty="0"/>
            </a:br>
            <a:r>
              <a:rPr lang="sr-Latn-CS" sz="2000" dirty="0"/>
              <a:t>	- </a:t>
            </a:r>
            <a:r>
              <a:rPr lang="en-GB" sz="2000" dirty="0"/>
              <a:t>through hepatoduodenal ligament</a:t>
            </a:r>
            <a:br>
              <a:rPr lang="sr-Latn-CS" sz="2000" dirty="0"/>
            </a:br>
            <a:r>
              <a:rPr lang="sr-Latn-CS" sz="2000" dirty="0"/>
              <a:t>2) </a:t>
            </a:r>
            <a:r>
              <a:rPr lang="en-GB" sz="2000" dirty="0" err="1">
                <a:solidFill>
                  <a:schemeClr val="tx1"/>
                </a:solidFill>
              </a:rPr>
              <a:t>retroduodenal</a:t>
            </a:r>
            <a:r>
              <a:rPr lang="en-GB" sz="2000" dirty="0">
                <a:solidFill>
                  <a:schemeClr val="tx1"/>
                </a:solidFill>
              </a:rPr>
              <a:t> part</a:t>
            </a:r>
            <a:r>
              <a:rPr lang="sr-Latn-CS" sz="2000" dirty="0"/>
              <a:t>:</a:t>
            </a:r>
            <a:br>
              <a:rPr lang="sr-Latn-CS" sz="2000" dirty="0"/>
            </a:br>
            <a:r>
              <a:rPr lang="sr-Latn-CS" sz="2000" dirty="0"/>
              <a:t>	-</a:t>
            </a:r>
            <a:r>
              <a:rPr lang="sr-Latn-CS" sz="2000" dirty="0">
                <a:solidFill>
                  <a:schemeClr val="tx1"/>
                </a:solidFill>
                <a:latin typeface="YUBaskerville" pitchFamily="18" charset="0"/>
              </a:rPr>
              <a:t> </a:t>
            </a:r>
            <a:r>
              <a:rPr lang="en-GB" sz="2000" dirty="0"/>
              <a:t>posterior to</a:t>
            </a:r>
            <a:r>
              <a:rPr lang="sr-Latn-CS" sz="2000" dirty="0"/>
              <a:t> </a:t>
            </a:r>
            <a:r>
              <a:rPr lang="en-GB" sz="2000" dirty="0"/>
              <a:t>superior part of </a:t>
            </a:r>
            <a:r>
              <a:rPr lang="sr-Latn-CS" sz="2000" dirty="0" err="1"/>
              <a:t>duoden</a:t>
            </a:r>
            <a:r>
              <a:rPr lang="en-GB" sz="2000" dirty="0"/>
              <a:t>um</a:t>
            </a:r>
            <a:br>
              <a:rPr lang="sr-Latn-CS" sz="2000" dirty="0"/>
            </a:br>
            <a:r>
              <a:rPr lang="sr-Latn-CS" sz="2000" dirty="0"/>
              <a:t>3) </a:t>
            </a:r>
            <a:r>
              <a:rPr lang="en-GB" sz="2000" dirty="0" err="1">
                <a:solidFill>
                  <a:schemeClr val="tx1"/>
                </a:solidFill>
              </a:rPr>
              <a:t>retropancreatic</a:t>
            </a:r>
            <a:r>
              <a:rPr lang="en-GB" sz="2000" dirty="0">
                <a:solidFill>
                  <a:schemeClr val="tx1"/>
                </a:solidFill>
              </a:rPr>
              <a:t> part</a:t>
            </a:r>
            <a:r>
              <a:rPr lang="sr-Latn-CS" sz="2000" dirty="0">
                <a:solidFill>
                  <a:schemeClr val="tx1"/>
                </a:solidFill>
              </a:rPr>
              <a:t>:</a:t>
            </a:r>
            <a:br>
              <a:rPr lang="sr-Latn-CS" sz="2000" dirty="0">
                <a:solidFill>
                  <a:schemeClr val="tx1"/>
                </a:solidFill>
              </a:rPr>
            </a:br>
            <a:r>
              <a:rPr lang="sr-Latn-CS" sz="2000" dirty="0"/>
              <a:t>	- </a:t>
            </a:r>
            <a:r>
              <a:rPr lang="en-GB" sz="2000" dirty="0">
                <a:solidFill>
                  <a:schemeClr val="tx1"/>
                </a:solidFill>
              </a:rPr>
              <a:t>posterior to head of </a:t>
            </a:r>
            <a:r>
              <a:rPr lang="sr-Latn-CS" sz="2000" dirty="0" err="1"/>
              <a:t>pancre</a:t>
            </a:r>
            <a:r>
              <a:rPr lang="en-GB" sz="2000" dirty="0"/>
              <a:t>a</a:t>
            </a:r>
            <a:r>
              <a:rPr lang="sr-Latn-CS" sz="2000" dirty="0"/>
              <a:t>s</a:t>
            </a:r>
            <a:br>
              <a:rPr lang="sr-Latn-CS" sz="2000" dirty="0"/>
            </a:br>
            <a:r>
              <a:rPr lang="sr-Latn-CS" sz="2000" dirty="0"/>
              <a:t>4) </a:t>
            </a:r>
            <a:r>
              <a:rPr lang="en-GB" sz="2000" dirty="0">
                <a:solidFill>
                  <a:schemeClr val="tx1"/>
                </a:solidFill>
              </a:rPr>
              <a:t>intramural part</a:t>
            </a:r>
            <a:r>
              <a:rPr lang="sr-Latn-CS" sz="2000" dirty="0"/>
              <a:t>:</a:t>
            </a:r>
            <a:br>
              <a:rPr lang="sr-Latn-CS" sz="2000" dirty="0"/>
            </a:br>
            <a:r>
              <a:rPr lang="sr-Latn-CS" sz="2000" dirty="0"/>
              <a:t>	- </a:t>
            </a:r>
            <a:r>
              <a:rPr lang="en-GB" sz="2000" dirty="0">
                <a:solidFill>
                  <a:schemeClr val="tx1"/>
                </a:solidFill>
              </a:rPr>
              <a:t>in the wall of </a:t>
            </a:r>
            <a:r>
              <a:rPr lang="en-GB" sz="2000" dirty="0"/>
              <a:t>descending part of duodenum</a:t>
            </a:r>
            <a:br>
              <a:rPr lang="sr-Latn-CS" sz="2000" dirty="0"/>
            </a:br>
            <a:r>
              <a:rPr lang="sr-Latn-CS" sz="2000" dirty="0"/>
              <a:t>	- </a:t>
            </a:r>
            <a:r>
              <a:rPr lang="en-GB" sz="2000" dirty="0"/>
              <a:t>o</a:t>
            </a:r>
            <a:r>
              <a:rPr lang="en-GB" sz="2000" b="0" i="0" u="none" strike="noStrike" baseline="0" dirty="0"/>
              <a:t>n the left side of the descending part of the duodenum, the </a:t>
            </a:r>
            <a:r>
              <a:rPr lang="en-GB" sz="2000" b="0" i="0" u="none" strike="noStrike" baseline="0" dirty="0">
                <a:solidFill>
                  <a:srgbClr val="92D050"/>
                </a:solidFill>
              </a:rPr>
              <a:t>bile duct </a:t>
            </a:r>
            <a:r>
              <a:rPr lang="en-GB" sz="2000" b="0" i="0" u="none" strike="noStrike" baseline="0" dirty="0"/>
              <a:t>comes</a:t>
            </a:r>
            <a:br>
              <a:rPr lang="en-GB" sz="2000" b="0" i="0" u="none" strike="noStrike" baseline="0" dirty="0"/>
            </a:br>
            <a:r>
              <a:rPr lang="en-GB" sz="2000" b="0" i="0" u="none" strike="noStrike" baseline="0" dirty="0"/>
              <a:t>   	  into contact with the </a:t>
            </a:r>
            <a:r>
              <a:rPr lang="en-GB" sz="2000" b="0" i="1" u="none" strike="noStrike" baseline="0" dirty="0">
                <a:solidFill>
                  <a:srgbClr val="FFC000"/>
                </a:solidFill>
              </a:rPr>
              <a:t>main pancreatic duct</a:t>
            </a:r>
            <a:r>
              <a:rPr lang="en-GB" sz="2000" b="0" i="0" u="none" strike="noStrike" baseline="0" dirty="0"/>
              <a:t>. These ducts run obliquely through the</a:t>
            </a:r>
            <a:br>
              <a:rPr lang="en-GB" sz="2000" b="0" i="0" u="none" strike="noStrike" baseline="0" dirty="0"/>
            </a:br>
            <a:r>
              <a:rPr lang="en-GB" sz="2000" b="0" i="0" u="none" strike="noStrike" baseline="0" dirty="0"/>
              <a:t>           wall of this part of the duodenum, where they unite, forming a dilation, the</a:t>
            </a:r>
            <a:br>
              <a:rPr lang="en-GB" sz="2000" b="0" i="0" u="none" strike="noStrike" baseline="0" dirty="0"/>
            </a:br>
            <a:r>
              <a:rPr lang="en-GB" sz="2000" b="0" i="0" u="none" strike="noStrike" baseline="0" dirty="0"/>
              <a:t>           </a:t>
            </a:r>
            <a:r>
              <a:rPr lang="en-GB" sz="2000" b="0" i="1" u="none" strike="noStrike" baseline="0" dirty="0">
                <a:solidFill>
                  <a:srgbClr val="FFFF00"/>
                </a:solidFill>
              </a:rPr>
              <a:t>hepatopancreatic</a:t>
            </a:r>
            <a:r>
              <a:rPr lang="en-GB" sz="2000" i="1" dirty="0">
                <a:solidFill>
                  <a:srgbClr val="FFFF00"/>
                </a:solidFill>
              </a:rPr>
              <a:t> </a:t>
            </a:r>
            <a:r>
              <a:rPr lang="en-GB" sz="2000" b="0" i="1" u="none" strike="noStrike" baseline="0" dirty="0">
                <a:solidFill>
                  <a:srgbClr val="FFFF00"/>
                </a:solidFill>
              </a:rPr>
              <a:t>ampulla </a:t>
            </a:r>
            <a:r>
              <a:rPr lang="en-GB" sz="2000" b="0" i="1" u="none" strike="noStrike" baseline="0" dirty="0"/>
              <a:t>. </a:t>
            </a:r>
            <a:r>
              <a:rPr lang="en-GB" sz="2000" b="0" i="0" u="none" strike="noStrike" baseline="0" dirty="0"/>
              <a:t>The distal end of the ampulla opens into the duodenum</a:t>
            </a:r>
            <a:br>
              <a:rPr lang="en-GB" sz="2000" b="0" i="0" u="none" strike="noStrike" baseline="0" dirty="0"/>
            </a:br>
            <a:r>
              <a:rPr lang="en-GB" sz="2000" b="0" i="0" u="none" strike="noStrike" baseline="0" dirty="0"/>
              <a:t>           through the </a:t>
            </a:r>
            <a:r>
              <a:rPr lang="en-GB" sz="2000" b="0" i="1" u="none" strike="noStrike" baseline="0" dirty="0">
                <a:solidFill>
                  <a:srgbClr val="FFFF00"/>
                </a:solidFill>
              </a:rPr>
              <a:t>major duodenal papilla</a:t>
            </a:r>
            <a:r>
              <a:rPr lang="en-GB" sz="2000" b="0" i="1" u="none" strike="noStrike" baseline="0" dirty="0"/>
              <a:t>.</a:t>
            </a:r>
            <a:endParaRPr lang="en-GB" sz="2000" b="0" i="0" u="none" strike="noStrike" baseline="0" dirty="0"/>
          </a:p>
        </p:txBody>
      </p:sp>
      <p:pic>
        <p:nvPicPr>
          <p:cNvPr id="4" name="Picture 3" descr="Graphic4">
            <a:extLst>
              <a:ext uri="{FF2B5EF4-FFF2-40B4-BE49-F238E27FC236}">
                <a16:creationId xmlns:a16="http://schemas.microsoft.com/office/drawing/2014/main" id="{0F5B5ED7-54FF-2900-26E4-DAB359A71B85}"/>
              </a:ext>
            </a:extLst>
          </p:cNvPr>
          <p:cNvPicPr>
            <a:picLocks noChangeAspect="1" noChangeArrowheads="1"/>
          </p:cNvPicPr>
          <p:nvPr/>
        </p:nvPicPr>
        <p:blipFill rotWithShape="1">
          <a:blip r:embed="rId2" cstate="print"/>
          <a:srcRect l="4653" t="14015" r="3238"/>
          <a:stretch/>
        </p:blipFill>
        <p:spPr bwMode="auto">
          <a:xfrm>
            <a:off x="5580112" y="2172943"/>
            <a:ext cx="3489032" cy="2912241"/>
          </a:xfrm>
          <a:prstGeom prst="rect">
            <a:avLst/>
          </a:prstGeom>
          <a:noFill/>
          <a:ln w="9525">
            <a:noFill/>
            <a:miter lim="800000"/>
            <a:headEnd/>
            <a:tailEnd/>
          </a:ln>
          <a:effectLst/>
        </p:spPr>
      </p:pic>
    </p:spTree>
    <p:extLst>
      <p:ext uri="{BB962C8B-B14F-4D97-AF65-F5344CB8AC3E}">
        <p14:creationId xmlns:p14="http://schemas.microsoft.com/office/powerpoint/2010/main" val="425922236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rrowheads="1"/>
          </p:cNvSpPr>
          <p:nvPr>
            <p:ph type="title"/>
          </p:nvPr>
        </p:nvSpPr>
        <p:spPr>
          <a:xfrm>
            <a:off x="4625254" y="5628143"/>
            <a:ext cx="4286250" cy="1143000"/>
          </a:xfrm>
        </p:spPr>
        <p:txBody>
          <a:bodyPr/>
          <a:lstStyle/>
          <a:p>
            <a:pPr algn="l" eaLnBrk="1" hangingPunct="1">
              <a:defRPr/>
            </a:pPr>
            <a:r>
              <a:rPr lang="sr-Latn-CS" sz="2200" dirty="0"/>
              <a:t>- m. sphincter ductus choledochi</a:t>
            </a:r>
            <a:br>
              <a:rPr lang="sr-Latn-CS" sz="2200" dirty="0"/>
            </a:br>
            <a:r>
              <a:rPr lang="sr-Latn-CS" sz="2200" dirty="0"/>
              <a:t>- m. sphincter ampullae</a:t>
            </a:r>
            <a:br>
              <a:rPr lang="sr-Latn-CS" sz="2200" dirty="0"/>
            </a:br>
            <a:r>
              <a:rPr lang="sr-Latn-CS" sz="2200" dirty="0"/>
              <a:t>  hepatopancreaticae</a:t>
            </a:r>
            <a:r>
              <a:rPr lang="en-GB" sz="2200" dirty="0"/>
              <a:t> </a:t>
            </a:r>
            <a:r>
              <a:rPr lang="sr-Latn-CS" sz="2200" dirty="0"/>
              <a:t>(Oddi)</a:t>
            </a:r>
            <a:endParaRPr lang="en-GB" sz="2200" dirty="0"/>
          </a:p>
        </p:txBody>
      </p:sp>
      <p:pic>
        <p:nvPicPr>
          <p:cNvPr id="25603" name="Picture 3" descr="Graphic7"/>
          <p:cNvPicPr>
            <a:picLocks noGrp="1" noChangeAspect="1" noChangeArrowheads="1"/>
          </p:cNvPicPr>
          <p:nvPr>
            <p:ph idx="1"/>
          </p:nvPr>
        </p:nvPicPr>
        <p:blipFill>
          <a:blip r:embed="rId2" cstate="print"/>
          <a:srcRect/>
          <a:stretch>
            <a:fillRect/>
          </a:stretch>
        </p:blipFill>
        <p:spPr>
          <a:xfrm>
            <a:off x="0" y="2827338"/>
            <a:ext cx="4432300" cy="4030662"/>
          </a:xfrm>
          <a:noFill/>
        </p:spPr>
      </p:pic>
      <p:pic>
        <p:nvPicPr>
          <p:cNvPr id="25604" name="Picture 3" descr="Graphic6"/>
          <p:cNvPicPr>
            <a:picLocks noChangeAspect="1" noChangeArrowheads="1"/>
          </p:cNvPicPr>
          <p:nvPr/>
        </p:nvPicPr>
        <p:blipFill>
          <a:blip r:embed="rId3" cstate="print"/>
          <a:srcRect t="15050" b="9706"/>
          <a:stretch>
            <a:fillRect/>
          </a:stretch>
        </p:blipFill>
        <p:spPr bwMode="auto">
          <a:xfrm>
            <a:off x="5292080" y="233338"/>
            <a:ext cx="3483005" cy="2594000"/>
          </a:xfrm>
          <a:prstGeom prst="rect">
            <a:avLst/>
          </a:prstGeom>
          <a:noFill/>
          <a:ln w="9525">
            <a:noFill/>
            <a:miter lim="800000"/>
            <a:headEnd/>
            <a:tailEnd/>
          </a:ln>
        </p:spPr>
      </p:pic>
      <p:sp>
        <p:nvSpPr>
          <p:cNvPr id="5" name="Rectangle 2"/>
          <p:cNvSpPr txBox="1">
            <a:spLocks noRot="1" noChangeArrowheads="1"/>
          </p:cNvSpPr>
          <p:nvPr/>
        </p:nvSpPr>
        <p:spPr bwMode="auto">
          <a:xfrm>
            <a:off x="214313" y="285750"/>
            <a:ext cx="4186237" cy="939800"/>
          </a:xfrm>
          <a:prstGeom prst="rect">
            <a:avLst/>
          </a:prstGeom>
          <a:noFill/>
          <a:ln w="9525">
            <a:noFill/>
            <a:miter lim="800000"/>
            <a:headEnd/>
            <a:tailEnd/>
          </a:ln>
          <a:effectLst/>
        </p:spPr>
        <p:txBody>
          <a:bodyPr anchor="ctr"/>
          <a:lstStyle/>
          <a:p>
            <a:pPr eaLnBrk="1" hangingPunct="1">
              <a:defRPr/>
            </a:pPr>
            <a:r>
              <a:rPr lang="sr-Latn-CS" sz="2200" b="1" kern="0" dirty="0">
                <a:solidFill>
                  <a:schemeClr val="tx2"/>
                </a:solidFill>
                <a:effectLst>
                  <a:outerShdw blurRad="38100" dist="38100" dir="2700000" algn="tl">
                    <a:srgbClr val="000000"/>
                  </a:outerShdw>
                </a:effectLst>
                <a:latin typeface="+mj-lt"/>
                <a:ea typeface="+mj-ea"/>
                <a:cs typeface="+mj-cs"/>
              </a:rPr>
              <a:t>- papilla duodeni major (Vater)</a:t>
            </a:r>
            <a:endParaRPr lang="en-GB" sz="2200" b="1" kern="0" dirty="0">
              <a:solidFill>
                <a:schemeClr val="tx2"/>
              </a:solidFill>
              <a:effectLst>
                <a:outerShdw blurRad="38100" dist="38100" dir="2700000" algn="tl">
                  <a:srgbClr val="000000"/>
                </a:outerShdw>
              </a:effectLst>
              <a:latin typeface="+mj-lt"/>
              <a:ea typeface="+mj-ea"/>
              <a:cs typeface="+mj-cs"/>
            </a:endParaRPr>
          </a:p>
        </p:txBody>
      </p:sp>
      <p:cxnSp>
        <p:nvCxnSpPr>
          <p:cNvPr id="25606" name="Straight Arrow Connector 6"/>
          <p:cNvCxnSpPr>
            <a:cxnSpLocks noChangeShapeType="1"/>
          </p:cNvCxnSpPr>
          <p:nvPr/>
        </p:nvCxnSpPr>
        <p:spPr bwMode="auto">
          <a:xfrm>
            <a:off x="3214688" y="928688"/>
            <a:ext cx="3818894" cy="916136"/>
          </a:xfrm>
          <a:prstGeom prst="straightConnector1">
            <a:avLst/>
          </a:prstGeom>
          <a:noFill/>
          <a:ln w="25400" algn="ctr">
            <a:solidFill>
              <a:schemeClr val="bg2"/>
            </a:solidFill>
            <a:round/>
            <a:headEnd/>
            <a:tailEnd type="arrow" w="med" len="med"/>
          </a:ln>
        </p:spPr>
      </p:cxnSp>
      <p:sp>
        <p:nvSpPr>
          <p:cNvPr id="3" name="TextBox 2">
            <a:extLst>
              <a:ext uri="{FF2B5EF4-FFF2-40B4-BE49-F238E27FC236}">
                <a16:creationId xmlns:a16="http://schemas.microsoft.com/office/drawing/2014/main" id="{626213BD-1335-4CCB-62CC-6EA1E3196A49}"/>
              </a:ext>
            </a:extLst>
          </p:cNvPr>
          <p:cNvSpPr txBox="1"/>
          <p:nvPr/>
        </p:nvSpPr>
        <p:spPr>
          <a:xfrm>
            <a:off x="4464858" y="2827338"/>
            <a:ext cx="4679142" cy="2862322"/>
          </a:xfrm>
          <a:prstGeom prst="rect">
            <a:avLst/>
          </a:prstGeom>
          <a:noFill/>
        </p:spPr>
        <p:txBody>
          <a:bodyPr wrap="square">
            <a:spAutoFit/>
          </a:bodyPr>
          <a:lstStyle/>
          <a:p>
            <a:pPr algn="l"/>
            <a:r>
              <a:rPr lang="en-GB" sz="2000" b="0" i="0" u="none" strike="noStrike" baseline="0" dirty="0">
                <a:latin typeface="+mn-lt"/>
              </a:rPr>
              <a:t>The circular muscle around the distal end of the bile duct is thickened to form the </a:t>
            </a:r>
            <a:r>
              <a:rPr lang="en-GB" sz="2000" b="1" i="0" u="none" strike="noStrike" baseline="0" dirty="0">
                <a:latin typeface="+mn-lt"/>
              </a:rPr>
              <a:t>sphincter of the bile duct (ductus </a:t>
            </a:r>
            <a:r>
              <a:rPr lang="en-GB" sz="2000" b="1" i="0" u="none" strike="noStrike" baseline="0" dirty="0" err="1">
                <a:latin typeface="+mn-lt"/>
              </a:rPr>
              <a:t>choledochus</a:t>
            </a:r>
            <a:r>
              <a:rPr lang="en-GB" sz="2000" b="1" i="0" u="none" strike="noStrike" baseline="0" dirty="0">
                <a:latin typeface="+mn-lt"/>
              </a:rPr>
              <a:t>)</a:t>
            </a:r>
            <a:r>
              <a:rPr lang="en-GB" sz="2000" b="0" i="0" u="none" strike="noStrike" baseline="0" dirty="0">
                <a:latin typeface="+mn-lt"/>
              </a:rPr>
              <a:t>. </a:t>
            </a:r>
            <a:br>
              <a:rPr lang="en-GB" sz="2000" b="0" i="0" u="none" strike="noStrike" baseline="0" dirty="0">
                <a:latin typeface="+mn-lt"/>
              </a:rPr>
            </a:br>
            <a:r>
              <a:rPr lang="en-GB" sz="2000" b="0" i="0" u="none" strike="noStrike" baseline="0" dirty="0">
                <a:latin typeface="+mn-lt"/>
              </a:rPr>
              <a:t>When this sphincter contracts, bile cannot enter the ampulla and the duodenum; hence, bile backs up and passes along the cystic duct to the gallbladder for concentration and storage.</a:t>
            </a:r>
            <a:endParaRPr lang="en-GB" sz="2000" dirty="0">
              <a:latin typeface="+mn-lt"/>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Rot="1" noChangeArrowheads="1"/>
          </p:cNvSpPr>
          <p:nvPr/>
        </p:nvSpPr>
        <p:spPr>
          <a:xfrm>
            <a:off x="468313" y="0"/>
            <a:ext cx="8229600" cy="576263"/>
          </a:xfrm>
          <a:prstGeom prst="rect">
            <a:avLst/>
          </a:prstGeom>
        </p:spPr>
        <p:txBody>
          <a:bodyPr/>
          <a:lstStyle/>
          <a:p>
            <a:pPr eaLnBrk="1" hangingPunct="1">
              <a:defRPr/>
            </a:pPr>
            <a:r>
              <a:rPr lang="en-US" sz="2800" b="0" kern="0" dirty="0">
                <a:solidFill>
                  <a:srgbClr val="FFFF00"/>
                </a:solidFill>
              </a:rPr>
              <a:t>BLOOD AND NERVE SUPPLY OF THE LIVER</a:t>
            </a:r>
          </a:p>
        </p:txBody>
      </p:sp>
      <p:sp>
        <p:nvSpPr>
          <p:cNvPr id="3" name="Rectangle 3"/>
          <p:cNvSpPr txBox="1">
            <a:spLocks noChangeArrowheads="1"/>
          </p:cNvSpPr>
          <p:nvPr/>
        </p:nvSpPr>
        <p:spPr>
          <a:xfrm>
            <a:off x="107505" y="692150"/>
            <a:ext cx="9036496" cy="5976938"/>
          </a:xfrm>
          <a:prstGeom prst="rect">
            <a:avLst/>
          </a:prstGeom>
        </p:spPr>
        <p:txBody>
          <a:bodyPr/>
          <a:lstStyle/>
          <a:p>
            <a:pPr marL="342900" indent="-342900" eaLnBrk="1" hangingPunct="1">
              <a:lnSpc>
                <a:spcPct val="80000"/>
              </a:lnSpc>
              <a:spcBef>
                <a:spcPct val="20000"/>
              </a:spcBef>
              <a:buClr>
                <a:schemeClr val="hlink"/>
              </a:buClr>
              <a:buSzPct val="70000"/>
              <a:buFont typeface="Wingdings" pitchFamily="2" charset="2"/>
              <a:buChar char="n"/>
              <a:defRPr/>
            </a:pPr>
            <a:r>
              <a:rPr lang="en-GB" sz="2000" b="1" kern="0" dirty="0">
                <a:effectLst>
                  <a:outerShdw blurRad="38100" dist="38100" dir="2700000" algn="tl">
                    <a:srgbClr val="000000"/>
                  </a:outerShdw>
                </a:effectLst>
                <a:latin typeface="Book Antiqua" pitchFamily="18" charset="0"/>
              </a:rPr>
              <a:t>Proper hepatic artery </a:t>
            </a:r>
            <a:r>
              <a:rPr lang="sr-Latn-CS" sz="2000" b="1" kern="0" dirty="0">
                <a:effectLst>
                  <a:outerShdw blurRad="38100" dist="38100" dir="2700000" algn="tl">
                    <a:srgbClr val="000000"/>
                  </a:outerShdw>
                </a:effectLst>
                <a:latin typeface="Book Antiqua" pitchFamily="18" charset="0"/>
              </a:rPr>
              <a:t>(</a:t>
            </a:r>
            <a:r>
              <a:rPr lang="sr-Latn-CS" sz="2000" b="1" kern="0" dirty="0" err="1">
                <a:effectLst>
                  <a:outerShdw blurRad="38100" dist="38100" dir="2700000" algn="tl">
                    <a:srgbClr val="000000"/>
                  </a:outerShdw>
                </a:effectLst>
                <a:latin typeface="Book Antiqua" pitchFamily="18" charset="0"/>
              </a:rPr>
              <a:t>a.hepatica</a:t>
            </a:r>
            <a:r>
              <a:rPr lang="sr-Latn-CS" sz="2000" b="1" kern="0" dirty="0">
                <a:effectLst>
                  <a:outerShdw blurRad="38100" dist="38100" dir="2700000" algn="tl">
                    <a:srgbClr val="000000"/>
                  </a:outerShdw>
                </a:effectLst>
                <a:latin typeface="Book Antiqua" pitchFamily="18" charset="0"/>
              </a:rPr>
              <a:t> </a:t>
            </a:r>
            <a:r>
              <a:rPr lang="en-GB" sz="2000" b="1" kern="0" dirty="0">
                <a:effectLst>
                  <a:outerShdw blurRad="38100" dist="38100" dir="2700000" algn="tl">
                    <a:srgbClr val="000000"/>
                  </a:outerShdw>
                </a:effectLst>
                <a:latin typeface="Book Antiqua" pitchFamily="18" charset="0"/>
              </a:rPr>
              <a:t>propria</a:t>
            </a:r>
            <a:r>
              <a:rPr lang="sr-Latn-CS" sz="2000" b="1" kern="0" dirty="0">
                <a:effectLst>
                  <a:outerShdw blurRad="38100" dist="38100" dir="2700000" algn="tl">
                    <a:srgbClr val="000000"/>
                  </a:outerShdw>
                </a:effectLst>
                <a:latin typeface="Book Antiqua" pitchFamily="18" charset="0"/>
              </a:rPr>
              <a:t>)</a:t>
            </a:r>
            <a:r>
              <a:rPr lang="en-GB" sz="2000" b="1" kern="0" dirty="0">
                <a:effectLst>
                  <a:outerShdw blurRad="38100" dist="38100" dir="2700000" algn="tl">
                    <a:srgbClr val="000000"/>
                  </a:outerShdw>
                </a:effectLst>
                <a:latin typeface="Book Antiqua" pitchFamily="18" charset="0"/>
              </a:rPr>
              <a:t> + hepatic portal vein (v. portae)</a:t>
            </a:r>
            <a:br>
              <a:rPr lang="sr-Latn-CS" sz="2000" b="1" kern="0" dirty="0">
                <a:effectLst>
                  <a:outerShdw blurRad="38100" dist="38100" dir="2700000" algn="tl">
                    <a:srgbClr val="000000"/>
                  </a:outerShdw>
                </a:effectLst>
                <a:latin typeface="Book Antiqua" pitchFamily="18" charset="0"/>
              </a:rPr>
            </a:br>
            <a:endParaRPr lang="sr-Latn-CS" sz="2000" b="1" kern="0" dirty="0">
              <a:effectLst>
                <a:outerShdw blurRad="38100" dist="38100" dir="2700000" algn="tl">
                  <a:srgbClr val="000000"/>
                </a:outerShdw>
              </a:effectLst>
              <a:latin typeface="Book Antiqua" pitchFamily="18" charset="0"/>
            </a:endParaRPr>
          </a:p>
          <a:p>
            <a:pPr marL="342900" indent="-342900" eaLnBrk="1" hangingPunct="1">
              <a:lnSpc>
                <a:spcPct val="80000"/>
              </a:lnSpc>
              <a:spcBef>
                <a:spcPct val="20000"/>
              </a:spcBef>
              <a:buClr>
                <a:schemeClr val="hlink"/>
              </a:buClr>
              <a:buSzPct val="70000"/>
              <a:buFont typeface="Wingdings" pitchFamily="2" charset="2"/>
              <a:buChar char="n"/>
              <a:defRPr/>
            </a:pPr>
            <a:r>
              <a:rPr lang="sr-Latn-CS" sz="2000" b="1" kern="0" dirty="0">
                <a:effectLst>
                  <a:outerShdw blurRad="38100" dist="38100" dir="2700000" algn="tl">
                    <a:srgbClr val="000000"/>
                  </a:outerShdw>
                </a:effectLst>
                <a:latin typeface="Book Antiqua" pitchFamily="18" charset="0"/>
              </a:rPr>
              <a:t>Vv. hepaticae 	v. cava inf.</a:t>
            </a:r>
          </a:p>
          <a:p>
            <a:pPr marL="342900" indent="-342900" eaLnBrk="1" hangingPunct="1">
              <a:lnSpc>
                <a:spcPct val="80000"/>
              </a:lnSpc>
              <a:spcBef>
                <a:spcPct val="20000"/>
              </a:spcBef>
              <a:buClr>
                <a:schemeClr val="hlink"/>
              </a:buClr>
              <a:buSzPct val="70000"/>
              <a:buFont typeface="Wingdings" pitchFamily="2" charset="2"/>
              <a:buChar char="n"/>
              <a:defRPr/>
            </a:pPr>
            <a:endParaRPr lang="sr-Latn-CS" sz="2000" b="1" kern="0" dirty="0">
              <a:effectLst>
                <a:outerShdw blurRad="38100" dist="38100" dir="2700000" algn="tl">
                  <a:srgbClr val="000000"/>
                </a:outerShdw>
              </a:effectLst>
              <a:latin typeface="Book Antiqua" pitchFamily="18" charset="0"/>
            </a:endParaRPr>
          </a:p>
          <a:p>
            <a:pPr marL="342900" indent="-342900" eaLnBrk="1" hangingPunct="1">
              <a:lnSpc>
                <a:spcPct val="80000"/>
              </a:lnSpc>
              <a:spcBef>
                <a:spcPct val="20000"/>
              </a:spcBef>
              <a:buClr>
                <a:schemeClr val="hlink"/>
              </a:buClr>
              <a:buSzPct val="70000"/>
              <a:buFont typeface="Wingdings" pitchFamily="2" charset="2"/>
              <a:buChar char="n"/>
              <a:defRPr/>
            </a:pPr>
            <a:r>
              <a:rPr lang="sr-Latn-CS" sz="2000" b="1" kern="0" dirty="0">
                <a:effectLst>
                  <a:outerShdw blurRad="38100" dist="38100" dir="2700000" algn="tl">
                    <a:srgbClr val="000000"/>
                  </a:outerShdw>
                </a:effectLst>
                <a:latin typeface="Book Antiqua" pitchFamily="18" charset="0"/>
              </a:rPr>
              <a:t>Plexus coeliacus</a:t>
            </a:r>
          </a:p>
          <a:p>
            <a:pPr marL="342900" indent="-342900" eaLnBrk="1" hangingPunct="1">
              <a:lnSpc>
                <a:spcPct val="80000"/>
              </a:lnSpc>
              <a:spcBef>
                <a:spcPct val="20000"/>
              </a:spcBef>
              <a:buClr>
                <a:schemeClr val="hlink"/>
              </a:buClr>
              <a:buSzPct val="70000"/>
              <a:defRPr/>
            </a:pPr>
            <a:r>
              <a:rPr lang="sr-Latn-CS" sz="2000" b="1" kern="0" dirty="0">
                <a:effectLst>
                  <a:outerShdw blurRad="38100" dist="38100" dir="2700000" algn="tl">
                    <a:srgbClr val="000000"/>
                  </a:outerShdw>
                </a:effectLst>
                <a:latin typeface="Book Antiqua" pitchFamily="18" charset="0"/>
              </a:rPr>
              <a:t>	 - plexus hepaticus </a:t>
            </a:r>
            <a:endParaRPr lang="en-US" sz="2000" b="1" kern="0" dirty="0">
              <a:effectLst>
                <a:outerShdw blurRad="38100" dist="38100" dir="2700000" algn="tl">
                  <a:srgbClr val="000000"/>
                </a:outerShdw>
              </a:effectLst>
              <a:latin typeface="Book Antiqua" pitchFamily="18" charset="0"/>
            </a:endParaRPr>
          </a:p>
        </p:txBody>
      </p:sp>
      <p:pic>
        <p:nvPicPr>
          <p:cNvPr id="26628" name="Picture 2"/>
          <p:cNvPicPr>
            <a:picLocks noChangeAspect="1" noChangeArrowheads="1"/>
          </p:cNvPicPr>
          <p:nvPr/>
        </p:nvPicPr>
        <p:blipFill>
          <a:blip r:embed="rId2" cstate="print"/>
          <a:srcRect l="32813" t="19687" r="32617" b="44688"/>
          <a:stretch>
            <a:fillRect/>
          </a:stretch>
        </p:blipFill>
        <p:spPr bwMode="auto">
          <a:xfrm>
            <a:off x="1357313" y="2571750"/>
            <a:ext cx="6323012" cy="4071938"/>
          </a:xfrm>
          <a:prstGeom prst="rect">
            <a:avLst/>
          </a:prstGeom>
          <a:noFill/>
          <a:ln w="9525">
            <a:noFill/>
            <a:miter lim="800000"/>
            <a:headEnd/>
            <a:tailEnd/>
          </a:ln>
        </p:spPr>
      </p:pic>
      <p:cxnSp>
        <p:nvCxnSpPr>
          <p:cNvPr id="26629" name="Straight Arrow Connector 5"/>
          <p:cNvCxnSpPr>
            <a:cxnSpLocks noChangeShapeType="1"/>
          </p:cNvCxnSpPr>
          <p:nvPr/>
        </p:nvCxnSpPr>
        <p:spPr bwMode="auto">
          <a:xfrm>
            <a:off x="2267744" y="1412776"/>
            <a:ext cx="571500" cy="1588"/>
          </a:xfrm>
          <a:prstGeom prst="straightConnector1">
            <a:avLst/>
          </a:prstGeom>
          <a:noFill/>
          <a:ln w="9525" algn="ctr">
            <a:solidFill>
              <a:schemeClr val="tx1"/>
            </a:solidFill>
            <a:round/>
            <a:headEnd/>
            <a:tailEnd type="arrow" w="med" len="med"/>
          </a:ln>
        </p:spPr>
      </p:cxn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F5D278-DACA-D63B-33FF-C94E158C8366}"/>
              </a:ext>
            </a:extLst>
          </p:cNvPr>
          <p:cNvSpPr txBox="1"/>
          <p:nvPr/>
        </p:nvSpPr>
        <p:spPr>
          <a:xfrm>
            <a:off x="0" y="612845"/>
            <a:ext cx="9144000" cy="3785652"/>
          </a:xfrm>
          <a:prstGeom prst="rect">
            <a:avLst/>
          </a:prstGeom>
          <a:noFill/>
        </p:spPr>
        <p:txBody>
          <a:bodyPr wrap="square">
            <a:spAutoFit/>
          </a:bodyPr>
          <a:lstStyle/>
          <a:p>
            <a:pPr algn="l"/>
            <a:r>
              <a:rPr lang="en-GB" sz="2000" b="0" i="0" u="none" strike="noStrike" baseline="0" dirty="0">
                <a:latin typeface="+mn-lt"/>
              </a:rPr>
              <a:t>The liver, like the lungs, has a dual blood supply (afferent vessels): a dominant venous source and a lesser arterial one</a:t>
            </a:r>
            <a:r>
              <a:rPr lang="en-GB" sz="2000" dirty="0">
                <a:latin typeface="+mn-lt"/>
              </a:rPr>
              <a:t>:</a:t>
            </a:r>
            <a:endParaRPr lang="en-GB" sz="2000" b="0" i="0" u="none" strike="noStrike" baseline="0" dirty="0">
              <a:latin typeface="+mn-lt"/>
            </a:endParaRPr>
          </a:p>
          <a:p>
            <a:pPr algn="l"/>
            <a:r>
              <a:rPr lang="en-GB" sz="2000" b="0" i="0" u="none" strike="noStrike" baseline="0" dirty="0">
                <a:latin typeface="+mn-lt"/>
              </a:rPr>
              <a:t>1) The </a:t>
            </a:r>
            <a:r>
              <a:rPr lang="en-GB" sz="2000" b="1" i="1" u="none" strike="noStrike" baseline="0" dirty="0">
                <a:solidFill>
                  <a:srgbClr val="FFFF00"/>
                </a:solidFill>
                <a:latin typeface="+mn-lt"/>
              </a:rPr>
              <a:t>hepatic portal vein </a:t>
            </a:r>
            <a:r>
              <a:rPr lang="en-GB" sz="2000" b="0" i="0" u="none" strike="noStrike" baseline="0" dirty="0">
                <a:latin typeface="+mn-lt"/>
              </a:rPr>
              <a:t>brings 75–80% of the blood to the liver. </a:t>
            </a:r>
            <a:r>
              <a:rPr lang="en-GB" sz="2000" b="0" i="0" u="sng" strike="noStrike" baseline="0" dirty="0">
                <a:latin typeface="+mn-lt"/>
              </a:rPr>
              <a:t>Portal blood,</a:t>
            </a:r>
            <a:br>
              <a:rPr lang="en-GB" sz="2000" b="0" i="0" u="sng" strike="noStrike" baseline="0" dirty="0">
                <a:latin typeface="+mn-lt"/>
              </a:rPr>
            </a:br>
            <a:r>
              <a:rPr lang="en-GB" sz="2000" b="0" i="0" strike="noStrike" baseline="0" dirty="0">
                <a:latin typeface="+mn-lt"/>
              </a:rPr>
              <a:t>    </a:t>
            </a:r>
            <a:r>
              <a:rPr lang="en-GB" sz="2000" b="0" i="0" u="sng" strike="noStrike" baseline="0" dirty="0">
                <a:latin typeface="+mn-lt"/>
              </a:rPr>
              <a:t>containing about 40% more oxygen than blood returning to the heart from the systemic</a:t>
            </a:r>
            <a:br>
              <a:rPr lang="en-GB" sz="2000" b="0" i="0" u="sng" strike="noStrike" baseline="0" dirty="0">
                <a:latin typeface="+mn-lt"/>
              </a:rPr>
            </a:br>
            <a:r>
              <a:rPr lang="en-GB" sz="2000" b="0" i="0" strike="noStrike" baseline="0" dirty="0">
                <a:latin typeface="+mn-lt"/>
              </a:rPr>
              <a:t>    </a:t>
            </a:r>
            <a:r>
              <a:rPr lang="en-GB" sz="2000" b="0" i="0" u="sng" strike="noStrike" baseline="0" dirty="0">
                <a:latin typeface="+mn-lt"/>
              </a:rPr>
              <a:t>circuit, sustains the liver parenchyma (liver cells or </a:t>
            </a:r>
            <a:r>
              <a:rPr lang="en-GB" sz="2000" b="0" i="1" u="sng" strike="noStrike" baseline="0" dirty="0">
                <a:latin typeface="+mn-lt"/>
              </a:rPr>
              <a:t>hepatocytes</a:t>
            </a:r>
            <a:r>
              <a:rPr lang="en-GB" sz="2000" b="0" i="0" u="sng" strike="noStrike" baseline="0" dirty="0">
                <a:latin typeface="+mn-lt"/>
              </a:rPr>
              <a:t>)</a:t>
            </a:r>
          </a:p>
          <a:p>
            <a:pPr algn="l"/>
            <a:r>
              <a:rPr lang="en-GB" sz="2000" b="0" i="0" u="none" strike="noStrike" baseline="0" dirty="0">
                <a:latin typeface="+mn-lt"/>
              </a:rPr>
              <a:t>    - The hepatic portal vein carries virtually all of the nutrients absorbed by the alimentary</a:t>
            </a:r>
            <a:br>
              <a:rPr lang="en-GB" sz="2000" b="0" i="0" u="none" strike="noStrike" baseline="0" dirty="0">
                <a:latin typeface="+mn-lt"/>
              </a:rPr>
            </a:br>
            <a:r>
              <a:rPr lang="en-GB" sz="2000" b="0" i="0" u="none" strike="noStrike" baseline="0" dirty="0">
                <a:latin typeface="+mn-lt"/>
              </a:rPr>
              <a:t>      tract to the sinusoids of the liver. The exception is lipids, which are absorbed into and</a:t>
            </a:r>
            <a:br>
              <a:rPr lang="en-GB" sz="2000" b="0" i="0" u="none" strike="noStrike" baseline="0" dirty="0">
                <a:latin typeface="+mn-lt"/>
              </a:rPr>
            </a:br>
            <a:r>
              <a:rPr lang="en-GB" sz="2000" b="0" i="0" u="none" strike="noStrike" baseline="0" dirty="0">
                <a:latin typeface="+mn-lt"/>
              </a:rPr>
              <a:t>      bypass the liver via the lymphatic system. </a:t>
            </a:r>
          </a:p>
          <a:p>
            <a:pPr algn="l"/>
            <a:endParaRPr lang="en-GB" sz="2000" b="0" i="0" u="none" strike="noStrike" baseline="0" dirty="0">
              <a:latin typeface="+mn-lt"/>
            </a:endParaRPr>
          </a:p>
          <a:p>
            <a:pPr algn="l"/>
            <a:r>
              <a:rPr lang="en-GB" sz="2000" dirty="0">
                <a:latin typeface="+mn-lt"/>
              </a:rPr>
              <a:t>2) </a:t>
            </a:r>
            <a:r>
              <a:rPr lang="en-GB" sz="2000" b="0" i="0" u="none" strike="noStrike" baseline="0" dirty="0">
                <a:latin typeface="+mn-lt"/>
              </a:rPr>
              <a:t>Arterial blood from the </a:t>
            </a:r>
            <a:r>
              <a:rPr lang="en-GB" sz="2000" b="1" i="1" u="none" strike="noStrike" baseline="0" dirty="0">
                <a:solidFill>
                  <a:srgbClr val="FFFF00"/>
                </a:solidFill>
                <a:latin typeface="+mn-lt"/>
              </a:rPr>
              <a:t>proper hepatic artery</a:t>
            </a:r>
            <a:r>
              <a:rPr lang="en-GB" sz="2000" b="0" i="0" u="none" strike="noStrike" baseline="0" dirty="0">
                <a:latin typeface="+mn-lt"/>
              </a:rPr>
              <a:t>, accounting for only 20–25% of blood</a:t>
            </a:r>
            <a:br>
              <a:rPr lang="en-GB" sz="2000" b="0" i="0" u="none" strike="noStrike" baseline="0" dirty="0">
                <a:latin typeface="+mn-lt"/>
              </a:rPr>
            </a:br>
            <a:r>
              <a:rPr lang="en-GB" sz="2000" b="0" i="0" u="none" strike="noStrike" baseline="0" dirty="0">
                <a:latin typeface="+mn-lt"/>
              </a:rPr>
              <a:t>    received by</a:t>
            </a:r>
            <a:r>
              <a:rPr lang="en-GB" sz="2000" dirty="0">
                <a:latin typeface="+mn-lt"/>
              </a:rPr>
              <a:t> </a:t>
            </a:r>
            <a:r>
              <a:rPr lang="en-GB" sz="2000" b="0" i="0" u="none" strike="noStrike" baseline="0" dirty="0">
                <a:latin typeface="+mn-lt"/>
              </a:rPr>
              <a:t>the liver, is distributed initially to nonparenchymal structures, particularly the</a:t>
            </a:r>
            <a:br>
              <a:rPr lang="en-GB" sz="2000" b="0" i="0" u="none" strike="noStrike" baseline="0" dirty="0">
                <a:latin typeface="+mn-lt"/>
              </a:rPr>
            </a:br>
            <a:r>
              <a:rPr lang="en-GB" sz="2000" b="0" i="0" u="none" strike="noStrike" baseline="0" dirty="0">
                <a:latin typeface="+mn-lt"/>
              </a:rPr>
              <a:t>    intrahepatic</a:t>
            </a:r>
            <a:r>
              <a:rPr lang="en-GB" sz="2000" dirty="0">
                <a:latin typeface="+mn-lt"/>
              </a:rPr>
              <a:t> </a:t>
            </a:r>
            <a:r>
              <a:rPr lang="en-GB" sz="2000" b="0" i="0" u="none" strike="noStrike" baseline="0" dirty="0">
                <a:latin typeface="+mn-lt"/>
              </a:rPr>
              <a:t>bile ducts.</a:t>
            </a:r>
            <a:endParaRPr lang="en-GB" sz="2000" dirty="0">
              <a:latin typeface="+mn-lt"/>
            </a:endParaRPr>
          </a:p>
        </p:txBody>
      </p:sp>
      <p:sp>
        <p:nvSpPr>
          <p:cNvPr id="4" name="Rectangle 2">
            <a:extLst>
              <a:ext uri="{FF2B5EF4-FFF2-40B4-BE49-F238E27FC236}">
                <a16:creationId xmlns:a16="http://schemas.microsoft.com/office/drawing/2014/main" id="{5E42759D-BCA9-9FF3-49AF-8C5EB7CADBEB}"/>
              </a:ext>
            </a:extLst>
          </p:cNvPr>
          <p:cNvSpPr txBox="1">
            <a:spLocks noRot="1" noChangeArrowheads="1"/>
          </p:cNvSpPr>
          <p:nvPr/>
        </p:nvSpPr>
        <p:spPr>
          <a:xfrm>
            <a:off x="468313" y="0"/>
            <a:ext cx="8229600" cy="633413"/>
          </a:xfrm>
          <a:prstGeom prst="rect">
            <a:avLst/>
          </a:prstGeom>
        </p:spPr>
        <p:txBody>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defRPr/>
            </a:pPr>
            <a:r>
              <a:rPr lang="en-US" sz="3200" b="0" kern="0" dirty="0">
                <a:solidFill>
                  <a:srgbClr val="FFFF00"/>
                </a:solidFill>
              </a:rPr>
              <a:t>BLOOD SUPPLY OF THE LIVER</a:t>
            </a:r>
          </a:p>
        </p:txBody>
      </p:sp>
      <p:pic>
        <p:nvPicPr>
          <p:cNvPr id="5" name="Picture 3" descr="Graphic9">
            <a:extLst>
              <a:ext uri="{FF2B5EF4-FFF2-40B4-BE49-F238E27FC236}">
                <a16:creationId xmlns:a16="http://schemas.microsoft.com/office/drawing/2014/main" id="{8F1D7365-7BFE-7878-EB60-366750FABD8F}"/>
              </a:ext>
            </a:extLst>
          </p:cNvPr>
          <p:cNvPicPr>
            <a:picLocks noChangeAspect="1" noChangeArrowheads="1"/>
          </p:cNvPicPr>
          <p:nvPr/>
        </p:nvPicPr>
        <p:blipFill>
          <a:blip r:embed="rId2" cstate="print"/>
          <a:srcRect/>
          <a:stretch>
            <a:fillRect/>
          </a:stretch>
        </p:blipFill>
        <p:spPr>
          <a:xfrm>
            <a:off x="1115616" y="4341856"/>
            <a:ext cx="2879725" cy="2522216"/>
          </a:xfrm>
          <a:prstGeom prst="rect">
            <a:avLst/>
          </a:prstGeom>
          <a:noFill/>
        </p:spPr>
      </p:pic>
      <p:pic>
        <p:nvPicPr>
          <p:cNvPr id="6" name="Picture 6">
            <a:extLst>
              <a:ext uri="{FF2B5EF4-FFF2-40B4-BE49-F238E27FC236}">
                <a16:creationId xmlns:a16="http://schemas.microsoft.com/office/drawing/2014/main" id="{A52C44C8-D022-735B-7B64-E0AD6421A0A9}"/>
              </a:ext>
            </a:extLst>
          </p:cNvPr>
          <p:cNvPicPr>
            <a:picLocks noChangeAspect="1" noChangeArrowheads="1"/>
          </p:cNvPicPr>
          <p:nvPr/>
        </p:nvPicPr>
        <p:blipFill>
          <a:blip r:embed="rId3" cstate="print"/>
          <a:srcRect l="28711" t="18750" r="27344" b="37187"/>
          <a:stretch>
            <a:fillRect/>
          </a:stretch>
        </p:blipFill>
        <p:spPr bwMode="auto">
          <a:xfrm>
            <a:off x="4283968" y="4330998"/>
            <a:ext cx="4032448" cy="2527001"/>
          </a:xfrm>
          <a:prstGeom prst="rect">
            <a:avLst/>
          </a:prstGeom>
          <a:noFill/>
          <a:ln w="9525">
            <a:noFill/>
            <a:miter lim="800000"/>
            <a:headEnd/>
            <a:tailEnd/>
          </a:ln>
        </p:spPr>
      </p:pic>
    </p:spTree>
    <p:extLst>
      <p:ext uri="{BB962C8B-B14F-4D97-AF65-F5344CB8AC3E}">
        <p14:creationId xmlns:p14="http://schemas.microsoft.com/office/powerpoint/2010/main" val="1633982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l="45209" t="19926" r="22861" b="16148"/>
          <a:stretch>
            <a:fillRect/>
          </a:stretch>
        </p:blipFill>
        <p:spPr bwMode="auto">
          <a:xfrm>
            <a:off x="4716016" y="1777121"/>
            <a:ext cx="4379912" cy="4930775"/>
          </a:xfrm>
          <a:prstGeom prst="rect">
            <a:avLst/>
          </a:prstGeom>
          <a:noFill/>
          <a:ln w="9525">
            <a:noFill/>
            <a:miter lim="800000"/>
            <a:headEnd/>
            <a:tailEnd/>
          </a:ln>
          <a:effectLst/>
        </p:spPr>
      </p:pic>
      <p:sp>
        <p:nvSpPr>
          <p:cNvPr id="34819" name="Rectangle 3"/>
          <p:cNvSpPr>
            <a:spLocks noChangeArrowheads="1"/>
          </p:cNvSpPr>
          <p:nvPr/>
        </p:nvSpPr>
        <p:spPr bwMode="auto">
          <a:xfrm>
            <a:off x="320721" y="150104"/>
            <a:ext cx="8494634" cy="507831"/>
          </a:xfrm>
          <a:prstGeom prst="rect">
            <a:avLst/>
          </a:prstGeom>
          <a:noFill/>
          <a:ln w="9525">
            <a:noFill/>
            <a:miter lim="800000"/>
            <a:headEnd/>
            <a:tailEnd/>
          </a:ln>
        </p:spPr>
        <p:txBody>
          <a:bodyPr wrap="none" anchor="ctr">
            <a:spAutoFit/>
          </a:bodyPr>
          <a:lstStyle/>
          <a:p>
            <a:pPr algn="ctr"/>
            <a:r>
              <a:rPr lang="en-US" altLang="en-US" sz="2700" b="1" dirty="0">
                <a:latin typeface="Book Antiqua" pitchFamily="18" charset="0"/>
              </a:rPr>
              <a:t>Abdominal aorta (</a:t>
            </a:r>
            <a:r>
              <a:rPr lang="en-GB" altLang="en-US" sz="2700" b="1" dirty="0">
                <a:latin typeface="Book Antiqua" pitchFamily="18" charset="0"/>
              </a:rPr>
              <a:t>PARS ABDOMINALIS AORTAE</a:t>
            </a:r>
            <a:r>
              <a:rPr lang="en-US" altLang="en-US" sz="2700" b="1" dirty="0">
                <a:latin typeface="Book Antiqua" pitchFamily="18" charset="0"/>
              </a:rPr>
              <a:t>)</a:t>
            </a:r>
            <a:endParaRPr lang="sr-Latn-CS" altLang="en-US" sz="2700" b="1" dirty="0">
              <a:latin typeface="Book Antiqua" pitchFamily="18" charset="0"/>
            </a:endParaRPr>
          </a:p>
        </p:txBody>
      </p:sp>
      <p:sp>
        <p:nvSpPr>
          <p:cNvPr id="34820" name="Rectangle 4"/>
          <p:cNvSpPr>
            <a:spLocks noGrp="1" noChangeArrowheads="1"/>
          </p:cNvSpPr>
          <p:nvPr/>
        </p:nvSpPr>
        <p:spPr bwMode="auto">
          <a:xfrm>
            <a:off x="-30164" y="693738"/>
            <a:ext cx="8922644" cy="6119812"/>
          </a:xfrm>
          <a:prstGeom prst="rect">
            <a:avLst/>
          </a:prstGeom>
          <a:noFill/>
          <a:ln w="9525">
            <a:noFill/>
            <a:miter lim="800000"/>
            <a:headEnd/>
            <a:tailEnd/>
          </a:ln>
          <a:effectLst/>
        </p:spPr>
        <p:txBody>
          <a:bodyPr/>
          <a:lstStyle/>
          <a:p>
            <a:pPr marL="342900" indent="-342900">
              <a:spcBef>
                <a:spcPct val="20000"/>
              </a:spcBef>
              <a:buFontTx/>
              <a:buNone/>
            </a:pPr>
            <a:r>
              <a:rPr lang="en-US" altLang="en-US" sz="1600" dirty="0">
                <a:latin typeface="Book Antiqua" pitchFamily="18" charset="0"/>
                <a:ea typeface="Book Antiqua" pitchFamily="18" charset="0"/>
                <a:cs typeface="Book Antiqua" pitchFamily="18" charset="0"/>
              </a:rPr>
              <a:t>* </a:t>
            </a:r>
            <a:r>
              <a:rPr lang="en-GB" altLang="en-US" sz="1600" dirty="0">
                <a:latin typeface="Book Antiqua" pitchFamily="18" charset="0"/>
                <a:ea typeface="Book Antiqua" pitchFamily="18" charset="0"/>
                <a:cs typeface="Book Antiqua" pitchFamily="18" charset="0"/>
              </a:rPr>
              <a:t>It continues thoracic aorta, at the level of aortic hiatus od diaphragm</a:t>
            </a:r>
          </a:p>
          <a:p>
            <a:pPr marL="342900" indent="-342900">
              <a:spcBef>
                <a:spcPct val="20000"/>
              </a:spcBef>
              <a:buFontTx/>
              <a:buNone/>
            </a:pPr>
            <a:r>
              <a:rPr lang="en-GB" altLang="en-US" sz="1600" dirty="0">
                <a:latin typeface="Book Antiqua" pitchFamily="18" charset="0"/>
                <a:ea typeface="Book Antiqua" pitchFamily="18" charset="0"/>
                <a:cs typeface="Book Antiqua" pitchFamily="18" charset="0"/>
              </a:rPr>
              <a:t>*</a:t>
            </a:r>
            <a:r>
              <a:rPr lang="en-US" altLang="en-US" sz="1600" dirty="0">
                <a:latin typeface="Book Antiqua" pitchFamily="18" charset="0"/>
                <a:ea typeface="Book Antiqua" pitchFamily="18" charset="0"/>
                <a:cs typeface="Book Antiqua" pitchFamily="18" charset="0"/>
              </a:rPr>
              <a:t> It descends through the retroperitoneal part of abdominal cavity, adjacent to the left side of </a:t>
            </a:r>
          </a:p>
          <a:p>
            <a:pPr marL="342900" indent="-342900">
              <a:spcBef>
                <a:spcPct val="20000"/>
              </a:spcBef>
              <a:buFontTx/>
              <a:buNone/>
            </a:pPr>
            <a:r>
              <a:rPr lang="en-US" altLang="en-US" sz="1600" dirty="0">
                <a:latin typeface="Book Antiqua" pitchFamily="18" charset="0"/>
                <a:ea typeface="Book Antiqua" pitchFamily="18" charset="0"/>
                <a:cs typeface="Book Antiqua" pitchFamily="18" charset="0"/>
              </a:rPr>
              <a:t>  vertebral column, from the 12</a:t>
            </a:r>
            <a:r>
              <a:rPr lang="en-US" altLang="en-US" sz="1600" baseline="30000" dirty="0">
                <a:latin typeface="Book Antiqua" pitchFamily="18" charset="0"/>
                <a:ea typeface="Book Antiqua" pitchFamily="18" charset="0"/>
                <a:cs typeface="Book Antiqua" pitchFamily="18" charset="0"/>
              </a:rPr>
              <a:t>th</a:t>
            </a:r>
            <a:r>
              <a:rPr lang="en-US" altLang="en-US" sz="1600" dirty="0">
                <a:latin typeface="Book Antiqua" pitchFamily="18" charset="0"/>
                <a:ea typeface="Book Antiqua" pitchFamily="18" charset="0"/>
                <a:cs typeface="Book Antiqua" pitchFamily="18" charset="0"/>
              </a:rPr>
              <a:t> thoracic vertebra and ends at the level of 4</a:t>
            </a:r>
            <a:r>
              <a:rPr lang="en-US" altLang="en-US" sz="1600" baseline="30000" dirty="0">
                <a:latin typeface="Book Antiqua" pitchFamily="18" charset="0"/>
                <a:ea typeface="Book Antiqua" pitchFamily="18" charset="0"/>
                <a:cs typeface="Book Antiqua" pitchFamily="18" charset="0"/>
              </a:rPr>
              <a:t>th</a:t>
            </a:r>
            <a:r>
              <a:rPr lang="en-US" altLang="en-US" sz="1600" dirty="0">
                <a:latin typeface="Book Antiqua" pitchFamily="18" charset="0"/>
                <a:ea typeface="Book Antiqua" pitchFamily="18" charset="0"/>
                <a:cs typeface="Book Antiqua" pitchFamily="18" charset="0"/>
              </a:rPr>
              <a:t> lumbar vertebra.</a:t>
            </a:r>
          </a:p>
          <a:p>
            <a:pPr marL="342900" indent="-342900">
              <a:spcBef>
                <a:spcPct val="20000"/>
              </a:spcBef>
              <a:buFontTx/>
              <a:buNone/>
            </a:pPr>
            <a:endParaRPr lang="sr-Latn-CS" altLang="en-US" sz="2000" b="1" dirty="0">
              <a:latin typeface="Book Antiqua" pitchFamily="18" charset="0"/>
              <a:ea typeface="Book Antiqua" pitchFamily="18" charset="0"/>
              <a:cs typeface="Book Antiqua" pitchFamily="18" charset="0"/>
            </a:endParaRPr>
          </a:p>
          <a:p>
            <a:pPr marL="342900" indent="-342900">
              <a:spcBef>
                <a:spcPct val="20000"/>
              </a:spcBef>
              <a:buFontTx/>
              <a:buNone/>
            </a:pPr>
            <a:r>
              <a:rPr lang="en-US" altLang="en-US" b="1" dirty="0">
                <a:latin typeface="Book Antiqua" pitchFamily="18" charset="0"/>
                <a:ea typeface="Book Antiqua" pitchFamily="18" charset="0"/>
                <a:cs typeface="Book Antiqua" pitchFamily="18" charset="0"/>
              </a:rPr>
              <a:t>* </a:t>
            </a:r>
            <a:r>
              <a:rPr lang="en-US" altLang="en-US" b="1" dirty="0">
                <a:solidFill>
                  <a:srgbClr val="FFC000"/>
                </a:solidFill>
                <a:latin typeface="Book Antiqua" pitchFamily="18" charset="0"/>
                <a:ea typeface="Book Antiqua" pitchFamily="18" charset="0"/>
                <a:cs typeface="Book Antiqua" pitchFamily="18" charset="0"/>
              </a:rPr>
              <a:t>Collateral branches</a:t>
            </a:r>
            <a:r>
              <a:rPr lang="en-US" altLang="en-US" b="1" dirty="0">
                <a:latin typeface="Book Antiqua" pitchFamily="18" charset="0"/>
                <a:ea typeface="Book Antiqua" pitchFamily="18" charset="0"/>
                <a:cs typeface="Book Antiqua" pitchFamily="18" charset="0"/>
              </a:rPr>
              <a:t>:</a:t>
            </a:r>
            <a:br>
              <a:rPr lang="en-US" altLang="en-US" b="1" dirty="0">
                <a:latin typeface="Book Antiqua" pitchFamily="18" charset="0"/>
                <a:ea typeface="Book Antiqua" pitchFamily="18" charset="0"/>
                <a:cs typeface="Book Antiqua" pitchFamily="18" charset="0"/>
              </a:rPr>
            </a:b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a) parietal:</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inferior phrenic artery </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(а. </a:t>
            </a:r>
            <a:r>
              <a:rPr lang="en-GB" altLang="en-US" b="1" dirty="0" err="1">
                <a:latin typeface="Book Antiqua" pitchFamily="18" charset="0"/>
                <a:ea typeface="Book Antiqua" pitchFamily="18" charset="0"/>
                <a:cs typeface="Book Antiqua" pitchFamily="18" charset="0"/>
              </a:rPr>
              <a:t>phrenica</a:t>
            </a:r>
            <a:r>
              <a:rPr lang="en-GB" altLang="en-US" b="1" dirty="0">
                <a:latin typeface="Book Antiqua" pitchFamily="18" charset="0"/>
                <a:ea typeface="Book Antiqua" pitchFamily="18" charset="0"/>
                <a:cs typeface="Book Antiqua" pitchFamily="18" charset="0"/>
              </a:rPr>
              <a:t> inferior)</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lumbar arteries (</a:t>
            </a:r>
            <a:r>
              <a:rPr lang="en-GB" altLang="en-US" b="1" dirty="0" err="1">
                <a:latin typeface="Book Antiqua" pitchFamily="18" charset="0"/>
                <a:ea typeface="Book Antiqua" pitchFamily="18" charset="0"/>
                <a:cs typeface="Book Antiqua" pitchFamily="18" charset="0"/>
              </a:rPr>
              <a:t>aa</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lumbales</a:t>
            </a:r>
            <a:r>
              <a:rPr lang="en-GB" altLang="en-US" b="1" dirty="0">
                <a:latin typeface="Book Antiqua" pitchFamily="18" charset="0"/>
                <a:ea typeface="Book Antiqua" pitchFamily="18" charset="0"/>
                <a:cs typeface="Book Antiqua" pitchFamily="18" charset="0"/>
              </a:rPr>
              <a:t>)</a:t>
            </a:r>
          </a:p>
          <a:p>
            <a:pPr marL="342900" indent="-342900">
              <a:spcBef>
                <a:spcPct val="20000"/>
              </a:spcBef>
              <a:buFontTx/>
              <a:buNone/>
            </a:pPr>
            <a:r>
              <a:rPr lang="en-GB" altLang="en-US" b="1" dirty="0">
                <a:latin typeface="Book Antiqua" pitchFamily="18" charset="0"/>
                <a:ea typeface="Book Antiqua" pitchFamily="18" charset="0"/>
                <a:cs typeface="Book Antiqua" pitchFamily="18" charset="0"/>
              </a:rPr>
              <a:t>	</a:t>
            </a:r>
            <a:r>
              <a:rPr lang="en-US" altLang="en-US" b="1" dirty="0">
                <a:latin typeface="Book Antiqua" pitchFamily="18" charset="0"/>
                <a:ea typeface="Book Antiqua" pitchFamily="18" charset="0"/>
                <a:cs typeface="Book Antiqua" pitchFamily="18" charset="0"/>
              </a:rPr>
              <a:t>b) visceral:</a:t>
            </a:r>
            <a:br>
              <a:rPr lang="en-US" altLang="en-US" b="1" dirty="0">
                <a:latin typeface="Book Antiqua" pitchFamily="18" charset="0"/>
                <a:ea typeface="Book Antiqua" pitchFamily="18" charset="0"/>
                <a:cs typeface="Book Antiqua" pitchFamily="18" charset="0"/>
              </a:rPr>
            </a:br>
            <a:r>
              <a:rPr lang="en-US" altLang="en-US" b="1" dirty="0">
                <a:latin typeface="Book Antiqua" pitchFamily="18" charset="0"/>
                <a:ea typeface="Book Antiqua" pitchFamily="18" charset="0"/>
                <a:cs typeface="Book Antiqua" pitchFamily="18" charset="0"/>
              </a:rPr>
              <a:t>	- celiac trunk (</a:t>
            </a:r>
            <a:r>
              <a:rPr lang="en-GB" altLang="en-US" b="1" dirty="0" err="1">
                <a:latin typeface="Book Antiqua" pitchFamily="18" charset="0"/>
                <a:ea typeface="Book Antiqua" pitchFamily="18" charset="0"/>
                <a:cs typeface="Book Antiqua" pitchFamily="18" charset="0"/>
              </a:rPr>
              <a:t>truncus</a:t>
            </a:r>
            <a:r>
              <a:rPr lang="en-GB" altLang="en-US" b="1" dirty="0">
                <a:latin typeface="Book Antiqua" pitchFamily="18" charset="0"/>
                <a:ea typeface="Book Antiqua" pitchFamily="18" charset="0"/>
                <a:cs typeface="Book Antiqua" pitchFamily="18" charset="0"/>
              </a:rPr>
              <a:t> </a:t>
            </a:r>
            <a:r>
              <a:rPr lang="en-GB" altLang="en-US" b="1" dirty="0" err="1">
                <a:latin typeface="Book Antiqua" pitchFamily="18" charset="0"/>
                <a:ea typeface="Book Antiqua" pitchFamily="18" charset="0"/>
                <a:cs typeface="Book Antiqua" pitchFamily="18" charset="0"/>
              </a:rPr>
              <a:t>celiacus</a:t>
            </a:r>
            <a:r>
              <a:rPr lang="en-GB" altLang="en-US" b="1" dirty="0">
                <a:latin typeface="Book Antiqua" pitchFamily="18" charset="0"/>
                <a:ea typeface="Book Antiqua" pitchFamily="18" charset="0"/>
                <a:cs typeface="Book Antiqua" pitchFamily="18" charset="0"/>
              </a:rPr>
              <a:t>)</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superior mesenteric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mesenterica</a:t>
            </a:r>
            <a:r>
              <a:rPr lang="en-GB" altLang="en-US" b="1" dirty="0">
                <a:latin typeface="Book Antiqua" pitchFamily="18" charset="0"/>
                <a:ea typeface="Book Antiqua" pitchFamily="18" charset="0"/>
                <a:cs typeface="Book Antiqua" pitchFamily="18" charset="0"/>
              </a:rPr>
              <a:t> superior)</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middle suprarenal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suprarenalis</a:t>
            </a:r>
            <a:r>
              <a:rPr lang="en-GB" altLang="en-US" b="1" dirty="0">
                <a:latin typeface="Book Antiqua" pitchFamily="18" charset="0"/>
                <a:ea typeface="Book Antiqua" pitchFamily="18" charset="0"/>
                <a:cs typeface="Book Antiqua" pitchFamily="18" charset="0"/>
              </a:rPr>
              <a:t> media)</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renal artery (a. </a:t>
            </a:r>
            <a:r>
              <a:rPr lang="en-GB" altLang="en-US" b="1" dirty="0" err="1">
                <a:latin typeface="Book Antiqua" pitchFamily="18" charset="0"/>
                <a:ea typeface="Book Antiqua" pitchFamily="18" charset="0"/>
                <a:cs typeface="Book Antiqua" pitchFamily="18" charset="0"/>
              </a:rPr>
              <a:t>renalis</a:t>
            </a:r>
            <a:r>
              <a:rPr lang="en-GB" altLang="en-US" b="1" dirty="0">
                <a:latin typeface="Book Antiqua" pitchFamily="18" charset="0"/>
                <a:ea typeface="Book Antiqua" pitchFamily="18" charset="0"/>
                <a:cs typeface="Book Antiqua" pitchFamily="18" charset="0"/>
              </a:rPr>
              <a:t>)</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 testicular / ovarian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testicularis</a:t>
            </a:r>
            <a:r>
              <a:rPr lang="en-GB" altLang="en-US" b="1" dirty="0">
                <a:latin typeface="Book Antiqua" pitchFamily="18" charset="0"/>
                <a:ea typeface="Book Antiqua" pitchFamily="18" charset="0"/>
                <a:cs typeface="Book Antiqua" pitchFamily="18" charset="0"/>
              </a:rPr>
              <a:t> / a. </a:t>
            </a:r>
            <a:r>
              <a:rPr lang="en-GB" altLang="en-US" b="1" dirty="0" err="1">
                <a:latin typeface="Book Antiqua" pitchFamily="18" charset="0"/>
                <a:ea typeface="Book Antiqua" pitchFamily="18" charset="0"/>
                <a:cs typeface="Book Antiqua" pitchFamily="18" charset="0"/>
              </a:rPr>
              <a:t>ovarica</a:t>
            </a:r>
            <a:r>
              <a:rPr lang="en-GB" altLang="en-US" b="1" dirty="0">
                <a:latin typeface="Book Antiqua" pitchFamily="18" charset="0"/>
                <a:ea typeface="Book Antiqua" pitchFamily="18" charset="0"/>
                <a:cs typeface="Book Antiqua" pitchFamily="18" charset="0"/>
              </a:rPr>
              <a:t>)</a:t>
            </a:r>
          </a:p>
          <a:p>
            <a:pPr marL="342900" indent="-342900">
              <a:spcBef>
                <a:spcPct val="20000"/>
              </a:spcBef>
              <a:buFontTx/>
              <a:buNone/>
            </a:pPr>
            <a:r>
              <a:rPr lang="en-GB" altLang="en-US" b="1" dirty="0">
                <a:latin typeface="Book Antiqua" pitchFamily="18" charset="0"/>
                <a:ea typeface="Book Antiqua" pitchFamily="18" charset="0"/>
                <a:cs typeface="Book Antiqua" pitchFamily="18" charset="0"/>
              </a:rPr>
              <a:t>		- inferior mesenteric artery</a:t>
            </a:r>
            <a:br>
              <a:rPr lang="en-GB" altLang="en-US" b="1" dirty="0">
                <a:latin typeface="Book Antiqua" pitchFamily="18" charset="0"/>
                <a:ea typeface="Book Antiqua" pitchFamily="18" charset="0"/>
                <a:cs typeface="Book Antiqua" pitchFamily="18" charset="0"/>
              </a:rPr>
            </a:br>
            <a:r>
              <a:rPr lang="en-GB" altLang="en-US" b="1" dirty="0">
                <a:latin typeface="Book Antiqua" pitchFamily="18" charset="0"/>
                <a:ea typeface="Book Antiqua" pitchFamily="18" charset="0"/>
                <a:cs typeface="Book Antiqua" pitchFamily="18" charset="0"/>
              </a:rPr>
              <a:t>              (a. </a:t>
            </a:r>
            <a:r>
              <a:rPr lang="en-GB" altLang="en-US" b="1" dirty="0" err="1">
                <a:latin typeface="Book Antiqua" pitchFamily="18" charset="0"/>
                <a:ea typeface="Book Antiqua" pitchFamily="18" charset="0"/>
                <a:cs typeface="Book Antiqua" pitchFamily="18" charset="0"/>
              </a:rPr>
              <a:t>mesenterica</a:t>
            </a:r>
            <a:r>
              <a:rPr lang="en-GB" altLang="en-US" b="1" dirty="0">
                <a:latin typeface="Book Antiqua" pitchFamily="18" charset="0"/>
                <a:ea typeface="Book Antiqua" pitchFamily="18" charset="0"/>
                <a:cs typeface="Book Antiqua" pitchFamily="18" charset="0"/>
              </a:rPr>
              <a:t> inferior)</a:t>
            </a:r>
          </a:p>
          <a:p>
            <a:pPr marL="342900" indent="-342900">
              <a:spcBef>
                <a:spcPct val="20000"/>
              </a:spcBef>
              <a:buFontTx/>
              <a:buNone/>
            </a:pPr>
            <a:endParaRPr lang="en-GB" altLang="en-US" b="1"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7788" r="37537" b="37352"/>
          <a:stretch>
            <a:fillRect/>
          </a:stretch>
        </p:blipFill>
        <p:spPr bwMode="auto">
          <a:xfrm>
            <a:off x="4190246" y="2600568"/>
            <a:ext cx="4953754" cy="4257432"/>
          </a:xfrm>
          <a:prstGeom prst="rect">
            <a:avLst/>
          </a:prstGeom>
          <a:noFill/>
          <a:ln w="38100">
            <a:solidFill>
              <a:srgbClr val="FFFF00"/>
            </a:solidFill>
            <a:miter lim="800000"/>
            <a:headEnd/>
            <a:tailEnd/>
          </a:ln>
        </p:spPr>
      </p:pic>
      <p:sp>
        <p:nvSpPr>
          <p:cNvPr id="5123" name="Text Box 3"/>
          <p:cNvSpPr txBox="1">
            <a:spLocks noChangeArrowheads="1"/>
          </p:cNvSpPr>
          <p:nvPr/>
        </p:nvSpPr>
        <p:spPr bwMode="auto">
          <a:xfrm>
            <a:off x="2987824" y="27856"/>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sp>
        <p:nvSpPr>
          <p:cNvPr id="4" name="TextBox 3"/>
          <p:cNvSpPr txBox="1"/>
          <p:nvPr/>
        </p:nvSpPr>
        <p:spPr>
          <a:xfrm>
            <a:off x="17944" y="699294"/>
            <a:ext cx="6372200" cy="3323987"/>
          </a:xfrm>
          <a:prstGeom prst="rect">
            <a:avLst/>
          </a:prstGeom>
          <a:noFill/>
        </p:spPr>
        <p:txBody>
          <a:bodyPr wrap="square">
            <a:spAutoFit/>
          </a:bodyPr>
          <a:lstStyle/>
          <a:p>
            <a:pPr>
              <a:defRPr/>
            </a:pPr>
            <a:r>
              <a:rPr lang="sr-Cyrl-CS" sz="2400" b="1" dirty="0">
                <a:ln>
                  <a:solidFill>
                    <a:schemeClr val="tx1"/>
                  </a:solidFill>
                </a:ln>
                <a:solidFill>
                  <a:srgbClr val="FFC000"/>
                </a:solidFill>
                <a:latin typeface="Book Antiqua" pitchFamily="18" charset="0"/>
              </a:rPr>
              <a:t>2 </a:t>
            </a:r>
            <a:r>
              <a:rPr lang="en-GB" sz="2400" b="1" dirty="0">
                <a:ln>
                  <a:solidFill>
                    <a:schemeClr val="tx1"/>
                  </a:solidFill>
                </a:ln>
                <a:solidFill>
                  <a:srgbClr val="FFC000"/>
                </a:solidFill>
                <a:latin typeface="Book Antiqua" pitchFamily="18" charset="0"/>
              </a:rPr>
              <a:t>surfaces</a:t>
            </a:r>
            <a:r>
              <a:rPr lang="sr-Latn-CS" sz="2400" b="1" dirty="0">
                <a:ln>
                  <a:solidFill>
                    <a:schemeClr val="tx1"/>
                  </a:solidFill>
                </a:ln>
                <a:solidFill>
                  <a:srgbClr val="FFC000"/>
                </a:solidFill>
                <a:latin typeface="Book Antiqua" pitchFamily="18" charset="0"/>
              </a:rPr>
              <a:t>:</a:t>
            </a:r>
            <a:br>
              <a:rPr lang="sr-Latn-CS" sz="2400" b="1" dirty="0">
                <a:ln>
                  <a:solidFill>
                    <a:schemeClr val="tx1"/>
                  </a:solidFill>
                </a:ln>
                <a:solidFill>
                  <a:srgbClr val="FFC000"/>
                </a:solidFill>
                <a:latin typeface="Book Antiqua" pitchFamily="18" charset="0"/>
              </a:rPr>
            </a:br>
            <a:endParaRPr lang="sr-Latn-CS" sz="2400" b="1" dirty="0">
              <a:ln>
                <a:solidFill>
                  <a:schemeClr val="tx1"/>
                </a:solidFill>
              </a:ln>
              <a:solidFill>
                <a:srgbClr val="FFC000"/>
              </a:solidFill>
              <a:latin typeface="Book Antiqua" pitchFamily="18" charset="0"/>
            </a:endParaRPr>
          </a:p>
          <a:p>
            <a:pPr marL="342900" indent="-342900">
              <a:buFontTx/>
              <a:buAutoNum type="arabicParenR"/>
              <a:defRPr/>
            </a:pPr>
            <a:r>
              <a:rPr lang="en-GB" b="1" dirty="0">
                <a:ln>
                  <a:solidFill>
                    <a:schemeClr val="tx1"/>
                  </a:solidFill>
                </a:ln>
                <a:solidFill>
                  <a:srgbClr val="FFC000"/>
                </a:solidFill>
                <a:latin typeface="Book Antiqua" pitchFamily="18" charset="0"/>
              </a:rPr>
              <a:t>Anterior, superior and posterior - convex</a:t>
            </a:r>
            <a:endParaRPr lang="sr-Latn-CS" b="1" dirty="0">
              <a:ln>
                <a:solidFill>
                  <a:schemeClr val="tx1"/>
                </a:solidFill>
              </a:ln>
              <a:solidFill>
                <a:srgbClr val="FFC000"/>
              </a:solidFill>
              <a:latin typeface="Book Antiqua" pitchFamily="18" charset="0"/>
            </a:endParaRPr>
          </a:p>
          <a:p>
            <a:pPr marL="342900" indent="-342900">
              <a:buFontTx/>
              <a:buChar char="-"/>
              <a:defRPr/>
            </a:pPr>
            <a:r>
              <a:rPr lang="en-GB" b="1" dirty="0">
                <a:ln>
                  <a:solidFill>
                    <a:schemeClr val="tx1"/>
                  </a:solidFill>
                </a:ln>
                <a:solidFill>
                  <a:srgbClr val="FFC000"/>
                </a:solidFill>
                <a:latin typeface="Book Antiqua" pitchFamily="18" charset="0"/>
              </a:rPr>
              <a:t>Diaphragmatic surface (f</a:t>
            </a:r>
            <a:r>
              <a:rPr lang="sr-Latn-CS" b="1" dirty="0" err="1">
                <a:ln>
                  <a:solidFill>
                    <a:schemeClr val="tx1"/>
                  </a:solidFill>
                </a:ln>
                <a:solidFill>
                  <a:srgbClr val="FFC000"/>
                </a:solidFill>
                <a:latin typeface="Book Antiqua" pitchFamily="18" charset="0"/>
              </a:rPr>
              <a:t>acies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diaphragmatica</a:t>
            </a:r>
            <a:r>
              <a:rPr lang="en-GB" b="1" dirty="0">
                <a:ln>
                  <a:solidFill>
                    <a:schemeClr val="tx1"/>
                  </a:solidFill>
                </a:ln>
                <a:solidFill>
                  <a:srgbClr val="FFC000"/>
                </a:solidFill>
                <a:latin typeface="Book Antiqua" pitchFamily="18" charset="0"/>
              </a:rPr>
              <a:t>)</a:t>
            </a:r>
            <a:endParaRPr lang="sr-Latn-CS" b="1" dirty="0">
              <a:ln>
                <a:solidFill>
                  <a:schemeClr val="tx1"/>
                </a:solidFill>
              </a:ln>
              <a:solidFill>
                <a:srgbClr val="FFC000"/>
              </a:solidFill>
              <a:latin typeface="Book Antiqua" pitchFamily="18" charset="0"/>
            </a:endParaRPr>
          </a:p>
          <a:p>
            <a:pPr marL="342900" indent="-342900">
              <a:defRPr/>
            </a:pPr>
            <a:endParaRPr lang="sr-Latn-CS" b="1" dirty="0">
              <a:ln>
                <a:solidFill>
                  <a:schemeClr val="tx1"/>
                </a:solidFill>
              </a:ln>
              <a:solidFill>
                <a:srgbClr val="FFC000"/>
              </a:solidFill>
              <a:latin typeface="Book Antiqua" pitchFamily="18" charset="0"/>
            </a:endParaRPr>
          </a:p>
          <a:p>
            <a:pPr marL="342900" indent="-342900">
              <a:defRPr/>
            </a:pPr>
            <a:r>
              <a:rPr lang="sr-Latn-CS" b="1" dirty="0">
                <a:ln>
                  <a:solidFill>
                    <a:schemeClr val="tx1"/>
                  </a:solidFill>
                </a:ln>
                <a:solidFill>
                  <a:srgbClr val="FFC000"/>
                </a:solidFill>
                <a:latin typeface="Book Antiqua" pitchFamily="18" charset="0"/>
              </a:rPr>
              <a:t>2) </a:t>
            </a:r>
            <a:r>
              <a:rPr lang="en-GB" b="1" dirty="0">
                <a:ln>
                  <a:solidFill>
                    <a:schemeClr val="tx1"/>
                  </a:solidFill>
                </a:ln>
                <a:solidFill>
                  <a:srgbClr val="FFC000"/>
                </a:solidFill>
                <a:latin typeface="Book Antiqua" pitchFamily="18" charset="0"/>
              </a:rPr>
              <a:t>Posteroinferior – flat / concave</a:t>
            </a:r>
            <a:endParaRPr lang="sr-Latn-CS" b="1" dirty="0">
              <a:ln>
                <a:solidFill>
                  <a:schemeClr val="tx1"/>
                </a:solidFill>
              </a:ln>
              <a:solidFill>
                <a:srgbClr val="FFC000"/>
              </a:solidFill>
              <a:latin typeface="Book Antiqua" pitchFamily="18" charset="0"/>
            </a:endParaRPr>
          </a:p>
          <a:p>
            <a:pPr marL="342900" indent="-342900">
              <a:buFontTx/>
              <a:buChar char="-"/>
              <a:defRPr/>
            </a:pPr>
            <a:r>
              <a:rPr lang="en-GB" b="1" dirty="0">
                <a:ln>
                  <a:solidFill>
                    <a:schemeClr val="tx1"/>
                  </a:solidFill>
                </a:ln>
                <a:solidFill>
                  <a:srgbClr val="FFC000"/>
                </a:solidFill>
                <a:latin typeface="Book Antiqua" pitchFamily="18" charset="0"/>
              </a:rPr>
              <a:t>Visceral surface (f</a:t>
            </a:r>
            <a:r>
              <a:rPr lang="sr-Latn-CS" b="1" dirty="0" err="1">
                <a:ln>
                  <a:solidFill>
                    <a:schemeClr val="tx1"/>
                  </a:solidFill>
                </a:ln>
                <a:solidFill>
                  <a:srgbClr val="FFC000"/>
                </a:solidFill>
                <a:latin typeface="Book Antiqua" pitchFamily="18" charset="0"/>
              </a:rPr>
              <a:t>acies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visceralis</a:t>
            </a:r>
            <a:r>
              <a:rPr lang="en-GB" b="1" dirty="0">
                <a:ln>
                  <a:solidFill>
                    <a:schemeClr val="tx1"/>
                  </a:solidFill>
                </a:ln>
                <a:solidFill>
                  <a:srgbClr val="FFC000"/>
                </a:solidFill>
                <a:latin typeface="Book Antiqua" pitchFamily="18" charset="0"/>
              </a:rPr>
              <a:t>)</a:t>
            </a:r>
            <a:br>
              <a:rPr lang="sr-Latn-CS" b="1" dirty="0">
                <a:ln>
                  <a:solidFill>
                    <a:schemeClr val="tx1"/>
                  </a:solidFill>
                </a:ln>
                <a:solidFill>
                  <a:srgbClr val="FFC000"/>
                </a:solidFill>
                <a:latin typeface="Book Antiqua" pitchFamily="18" charset="0"/>
              </a:rPr>
            </a:br>
            <a:endParaRPr lang="sr-Latn-CS" b="1" dirty="0">
              <a:ln>
                <a:solidFill>
                  <a:schemeClr val="tx1"/>
                </a:solidFill>
              </a:ln>
              <a:solidFill>
                <a:srgbClr val="FFC000"/>
              </a:solidFill>
              <a:latin typeface="Book Antiqua" pitchFamily="18" charset="0"/>
            </a:endParaRPr>
          </a:p>
          <a:p>
            <a:pPr marL="342900" indent="-342900">
              <a:defRPr/>
            </a:pPr>
            <a:r>
              <a:rPr lang="sr-Latn-CS" b="1" dirty="0">
                <a:ln>
                  <a:solidFill>
                    <a:schemeClr val="tx1"/>
                  </a:solidFill>
                </a:ln>
                <a:solidFill>
                  <a:srgbClr val="FFC000"/>
                </a:solidFill>
                <a:latin typeface="Book Antiqua" pitchFamily="18" charset="0"/>
              </a:rPr>
              <a:t>* </a:t>
            </a:r>
            <a:r>
              <a:rPr lang="en-GB" b="1" dirty="0">
                <a:ln>
                  <a:solidFill>
                    <a:schemeClr val="tx1"/>
                  </a:solidFill>
                </a:ln>
                <a:solidFill>
                  <a:srgbClr val="FFC000"/>
                </a:solidFill>
                <a:latin typeface="Book Antiqua" pitchFamily="18" charset="0"/>
              </a:rPr>
              <a:t>Border</a:t>
            </a:r>
            <a:r>
              <a:rPr lang="sr-Latn-CS" b="1" dirty="0">
                <a:ln>
                  <a:solidFill>
                    <a:schemeClr val="tx1"/>
                  </a:solidFill>
                </a:ln>
                <a:solidFill>
                  <a:srgbClr val="FFC000"/>
                </a:solidFill>
                <a:latin typeface="Book Antiqua" pitchFamily="18" charset="0"/>
              </a:rPr>
              <a:t>:</a:t>
            </a:r>
            <a:br>
              <a:rPr lang="sr-Latn-CS" b="1" dirty="0">
                <a:ln>
                  <a:solidFill>
                    <a:schemeClr val="tx1"/>
                  </a:solidFill>
                </a:ln>
                <a:solidFill>
                  <a:srgbClr val="FFC000"/>
                </a:solidFill>
                <a:latin typeface="Book Antiqua" pitchFamily="18" charset="0"/>
              </a:rPr>
            </a:br>
            <a:r>
              <a:rPr lang="sr-Latn-CS" b="1" dirty="0">
                <a:ln>
                  <a:solidFill>
                    <a:schemeClr val="tx1"/>
                  </a:solidFill>
                </a:ln>
                <a:solidFill>
                  <a:srgbClr val="FFC000"/>
                </a:solidFill>
                <a:latin typeface="Book Antiqua" pitchFamily="18" charset="0"/>
              </a:rPr>
              <a:t>- </a:t>
            </a:r>
            <a:r>
              <a:rPr lang="en-GB" b="1" dirty="0">
                <a:ln>
                  <a:solidFill>
                    <a:schemeClr val="tx1"/>
                  </a:solidFill>
                </a:ln>
                <a:solidFill>
                  <a:srgbClr val="FFC000"/>
                </a:solidFill>
                <a:latin typeface="Book Antiqua" pitchFamily="18" charset="0"/>
              </a:rPr>
              <a:t>Inferior border</a:t>
            </a:r>
            <a:endParaRPr lang="sr-Latn-CS" b="1" dirty="0">
              <a:ln>
                <a:solidFill>
                  <a:schemeClr val="tx1"/>
                </a:solidFill>
              </a:ln>
              <a:solidFill>
                <a:srgbClr val="FFC000"/>
              </a:solidFill>
              <a:latin typeface="Book Antiqua" pitchFamily="18" charset="0"/>
            </a:endParaRPr>
          </a:p>
          <a:p>
            <a:pPr marL="342900" indent="-342900">
              <a:defRPr/>
            </a:pPr>
            <a:endParaRPr lang="sr-Latn-CS" b="1" dirty="0">
              <a:ln>
                <a:solidFill>
                  <a:schemeClr val="tx1"/>
                </a:solidFill>
              </a:ln>
              <a:solidFill>
                <a:srgbClr val="FFC000"/>
              </a:solidFill>
              <a:latin typeface="Book Antiqua" pitchFamily="18"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a:extLst>
              <a:ext uri="{FF2B5EF4-FFF2-40B4-BE49-F238E27FC236}">
                <a16:creationId xmlns:a16="http://schemas.microsoft.com/office/drawing/2014/main" id="{64DDEAD7-BF4A-CDEA-9B0E-8C9C958BC6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307" r="37389" b="37352"/>
          <a:stretch>
            <a:fillRect/>
          </a:stretch>
        </p:blipFill>
        <p:spPr bwMode="auto">
          <a:xfrm>
            <a:off x="4829175" y="3192463"/>
            <a:ext cx="4314825"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Rectangle 2">
            <a:extLst>
              <a:ext uri="{FF2B5EF4-FFF2-40B4-BE49-F238E27FC236}">
                <a16:creationId xmlns:a16="http://schemas.microsoft.com/office/drawing/2014/main" id="{EE096758-742B-182D-71FD-D08E62CB05CD}"/>
              </a:ext>
            </a:extLst>
          </p:cNvPr>
          <p:cNvSpPr>
            <a:spLocks noGrp="1" noRot="1" noChangeArrowheads="1"/>
          </p:cNvSpPr>
          <p:nvPr>
            <p:ph type="title" idx="4294967295"/>
          </p:nvPr>
        </p:nvSpPr>
        <p:spPr>
          <a:xfrm>
            <a:off x="468313" y="0"/>
            <a:ext cx="8229600" cy="633413"/>
          </a:xfrm>
        </p:spPr>
        <p:txBody>
          <a:bodyPr/>
          <a:lstStyle/>
          <a:p>
            <a:pPr eaLnBrk="1" hangingPunct="1"/>
            <a:r>
              <a:rPr lang="en-US" altLang="en-US" sz="3200" dirty="0">
                <a:solidFill>
                  <a:srgbClr val="FFC000"/>
                </a:solidFill>
                <a:effectLst>
                  <a:outerShdw blurRad="38100" dist="38100" dir="2700000" algn="tl">
                    <a:srgbClr val="000000"/>
                  </a:outerShdw>
                </a:effectLst>
              </a:rPr>
              <a:t>TRUNCUS CELIACUS (CELIAC TRUNC)</a:t>
            </a:r>
          </a:p>
        </p:txBody>
      </p:sp>
      <p:sp>
        <p:nvSpPr>
          <p:cNvPr id="11267" name="Rectangle 3">
            <a:extLst>
              <a:ext uri="{FF2B5EF4-FFF2-40B4-BE49-F238E27FC236}">
                <a16:creationId xmlns:a16="http://schemas.microsoft.com/office/drawing/2014/main" id="{4F6F00D3-325E-A01C-33B5-44101D1CC76A}"/>
              </a:ext>
            </a:extLst>
          </p:cNvPr>
          <p:cNvSpPr>
            <a:spLocks noGrp="1" noChangeArrowheads="1"/>
          </p:cNvSpPr>
          <p:nvPr>
            <p:ph type="body" sz="half" idx="4294967295"/>
          </p:nvPr>
        </p:nvSpPr>
        <p:spPr>
          <a:xfrm>
            <a:off x="0" y="549275"/>
            <a:ext cx="6228184" cy="6264275"/>
          </a:xfrm>
        </p:spPr>
        <p:txBody>
          <a:bodyPr/>
          <a:lstStyle/>
          <a:p>
            <a:pPr eaLnBrk="1" hangingPunct="1">
              <a:lnSpc>
                <a:spcPct val="80000"/>
              </a:lnSpc>
            </a:pP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a:t>
            </a:r>
          </a:p>
          <a:p>
            <a:pPr eaLnBrk="1" hangingPunct="1">
              <a:lnSpc>
                <a:spcPct val="80000"/>
              </a:lnSpc>
              <a:buFont typeface="Wingdings" panose="05000000000000000000" pitchFamily="2" charset="2"/>
              <a:buNone/>
            </a:pPr>
            <a:r>
              <a:rPr lang="sr-Latn-CS" altLang="en-US" sz="2400" b="1" dirty="0">
                <a:solidFill>
                  <a:srgbClr val="FFFF66"/>
                </a:solidFill>
                <a:effectLst>
                  <a:outerShdw blurRad="38100" dist="38100" dir="2700000" algn="tl">
                    <a:srgbClr val="000000"/>
                  </a:outerShdw>
                </a:effectLst>
              </a:rPr>
              <a:t>1) </a:t>
            </a:r>
            <a:r>
              <a:rPr lang="sr-Latn-CS" altLang="en-US" sz="2200" b="1" dirty="0">
                <a:solidFill>
                  <a:srgbClr val="FFFF66"/>
                </a:solidFill>
                <a:effectLst>
                  <a:outerShdw blurRad="38100" dist="38100" dir="2700000" algn="tl">
                    <a:srgbClr val="000000"/>
                  </a:outerShdw>
                </a:effectLst>
              </a:rPr>
              <a:t>a. </a:t>
            </a:r>
            <a:r>
              <a:rPr lang="sr-Latn-CS" altLang="en-US" sz="2200" b="1" dirty="0" err="1">
                <a:solidFill>
                  <a:srgbClr val="FFFF66"/>
                </a:solidFill>
                <a:effectLst>
                  <a:outerShdw blurRad="38100" dist="38100" dir="2700000" algn="tl">
                    <a:srgbClr val="000000"/>
                  </a:outerShdw>
                </a:effectLst>
              </a:rPr>
              <a:t>gastrica</a:t>
            </a:r>
            <a:r>
              <a:rPr lang="sr-Latn-CS" altLang="en-US" sz="2200" b="1" dirty="0">
                <a:solidFill>
                  <a:srgbClr val="FFFF66"/>
                </a:solidFill>
                <a:effectLst>
                  <a:outerShdw blurRad="38100" dist="38100" dir="2700000" algn="tl">
                    <a:srgbClr val="000000"/>
                  </a:outerShdw>
                </a:effectLst>
              </a:rPr>
              <a:t> </a:t>
            </a:r>
            <a:r>
              <a:rPr lang="sr-Latn-CS" altLang="en-US" sz="2200" b="1" dirty="0" err="1">
                <a:solidFill>
                  <a:srgbClr val="FFFF66"/>
                </a:solidFill>
                <a:effectLst>
                  <a:outerShdw blurRad="38100" dist="38100" dir="2700000" algn="tl">
                    <a:srgbClr val="000000"/>
                  </a:outerShdw>
                </a:effectLst>
              </a:rPr>
              <a:t>sinistra</a:t>
            </a:r>
            <a:r>
              <a:rPr lang="en-GB" altLang="en-US" sz="2200" b="1" dirty="0">
                <a:solidFill>
                  <a:srgbClr val="FFFF66"/>
                </a:solidFill>
                <a:effectLst>
                  <a:outerShdw blurRad="38100" dist="38100" dir="2700000" algn="tl">
                    <a:srgbClr val="000000"/>
                  </a:outerShdw>
                </a:effectLst>
              </a:rPr>
              <a:t> (left gastric artery</a:t>
            </a:r>
            <a:r>
              <a:rPr lang="en-GB" altLang="en-US" sz="2400" b="1" dirty="0">
                <a:solidFill>
                  <a:srgbClr val="FFFF66"/>
                </a:solidFill>
                <a:effectLst>
                  <a:outerShdw blurRad="38100" dist="38100" dir="2700000" algn="tl">
                    <a:srgbClr val="000000"/>
                  </a:outerShdw>
                </a:effectLst>
              </a:rPr>
              <a:t>)</a:t>
            </a:r>
            <a:endParaRPr lang="sr-Latn-CS" altLang="en-US" sz="2400" b="1" dirty="0">
              <a:solidFill>
                <a:srgbClr val="FFFF66"/>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Side branches</a:t>
            </a: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rr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gastrici</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rr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oesophageales</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 - </a:t>
            </a:r>
            <a:r>
              <a:rPr lang="en-GB" altLang="en-US" sz="1800" b="1" dirty="0"/>
              <a:t>anterior (front)</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posterior (back)</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400" b="1" dirty="0">
                <a:solidFill>
                  <a:srgbClr val="FFFF66"/>
                </a:solidFill>
                <a:effectLst>
                  <a:outerShdw blurRad="38100" dist="38100" dir="2700000" algn="tl">
                    <a:srgbClr val="000000"/>
                  </a:outerShdw>
                </a:effectLst>
              </a:rPr>
              <a:t>2</a:t>
            </a:r>
            <a:r>
              <a:rPr lang="sr-Latn-CS" altLang="en-US" sz="2200" b="1" dirty="0">
                <a:solidFill>
                  <a:srgbClr val="FFFF66"/>
                </a:solidFill>
                <a:effectLst>
                  <a:outerShdw blurRad="38100" dist="38100" dir="2700000" algn="tl">
                    <a:srgbClr val="000000"/>
                  </a:outerShdw>
                </a:effectLst>
              </a:rPr>
              <a:t>) a. </a:t>
            </a:r>
            <a:r>
              <a:rPr lang="sr-Latn-CS" altLang="en-US" sz="2200" b="1" dirty="0" err="1">
                <a:solidFill>
                  <a:srgbClr val="FFFF66"/>
                </a:solidFill>
                <a:effectLst>
                  <a:outerShdw blurRad="38100" dist="38100" dir="2700000" algn="tl">
                    <a:srgbClr val="000000"/>
                  </a:outerShdw>
                </a:effectLst>
              </a:rPr>
              <a:t>hepatica</a:t>
            </a:r>
            <a:r>
              <a:rPr lang="sr-Latn-CS" altLang="en-US" sz="2200" b="1" dirty="0">
                <a:solidFill>
                  <a:srgbClr val="FFFF66"/>
                </a:solidFill>
                <a:effectLst>
                  <a:outerShdw blurRad="38100" dist="38100" dir="2700000" algn="tl">
                    <a:srgbClr val="000000"/>
                  </a:outerShdw>
                </a:effectLst>
              </a:rPr>
              <a:t> </a:t>
            </a:r>
            <a:r>
              <a:rPr lang="sr-Latn-CS" altLang="en-US" sz="2200" b="1" dirty="0" err="1">
                <a:solidFill>
                  <a:srgbClr val="FFFF66"/>
                </a:solidFill>
                <a:effectLst>
                  <a:outerShdw blurRad="38100" dist="38100" dir="2700000" algn="tl">
                    <a:srgbClr val="000000"/>
                  </a:outerShdw>
                </a:effectLst>
              </a:rPr>
              <a:t>communis</a:t>
            </a:r>
            <a:r>
              <a:rPr lang="en-GB" altLang="en-US" sz="2200" b="1" dirty="0">
                <a:solidFill>
                  <a:srgbClr val="FFFF66"/>
                </a:solidFill>
                <a:effectLst>
                  <a:outerShdw blurRad="38100" dist="38100" dir="2700000" algn="tl">
                    <a:srgbClr val="000000"/>
                  </a:outerShdw>
                </a:effectLst>
              </a:rPr>
              <a:t> (common hepatic artery)</a:t>
            </a:r>
            <a:endParaRPr lang="sr-Latn-CS" altLang="en-US" sz="2200" b="1" dirty="0">
              <a:solidFill>
                <a:srgbClr val="FFFF66"/>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a:t>
            </a:r>
            <a:endParaRPr lang="en-GB" altLang="en-US" sz="2000" b="1" dirty="0"/>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a)  </a:t>
            </a:r>
            <a:r>
              <a:rPr lang="sr-Latn-CS" altLang="en-US" sz="2000" b="1" u="sng" dirty="0">
                <a:solidFill>
                  <a:srgbClr val="FFE07D"/>
                </a:solidFill>
                <a:effectLst>
                  <a:outerShdw blurRad="38100" dist="38100" dir="2700000" algn="tl">
                    <a:srgbClr val="000000"/>
                  </a:outerShdw>
                </a:effectLst>
              </a:rPr>
              <a:t>a. </a:t>
            </a:r>
            <a:r>
              <a:rPr lang="sr-Latn-CS" altLang="en-US" sz="2000" b="1" u="sng" dirty="0" err="1">
                <a:solidFill>
                  <a:srgbClr val="FFE07D"/>
                </a:solidFill>
                <a:effectLst>
                  <a:outerShdw blurRad="38100" dist="38100" dir="2700000" algn="tl">
                    <a:srgbClr val="000000"/>
                  </a:outerShdw>
                </a:effectLst>
              </a:rPr>
              <a:t>hepatica</a:t>
            </a:r>
            <a:r>
              <a:rPr lang="sr-Latn-CS" altLang="en-US" sz="2000" b="1" u="sng" dirty="0">
                <a:solidFill>
                  <a:srgbClr val="FFE07D"/>
                </a:solidFill>
                <a:effectLst>
                  <a:outerShdw blurRad="38100" dist="38100" dir="2700000" algn="tl">
                    <a:srgbClr val="000000"/>
                  </a:outerShdw>
                </a:effectLst>
              </a:rPr>
              <a:t> </a:t>
            </a:r>
            <a:r>
              <a:rPr lang="sr-Latn-CS" altLang="en-US" sz="2000" b="1" u="sng" dirty="0" err="1">
                <a:solidFill>
                  <a:srgbClr val="FFE07D"/>
                </a:solidFill>
                <a:effectLst>
                  <a:outerShdw blurRad="38100" dist="38100" dir="2700000" algn="tl">
                    <a:srgbClr val="000000"/>
                  </a:outerShdw>
                </a:effectLst>
              </a:rPr>
              <a:t>propria</a:t>
            </a:r>
            <a:r>
              <a:rPr lang="en-GB" altLang="en-US" sz="2000" b="1" u="sng" dirty="0">
                <a:solidFill>
                  <a:srgbClr val="FFE07D"/>
                </a:solidFill>
                <a:effectLst>
                  <a:outerShdw blurRad="38100" dist="38100" dir="2700000" algn="tl">
                    <a:srgbClr val="000000"/>
                  </a:outerShdw>
                </a:effectLst>
              </a:rPr>
              <a:t> (proper hepatic artery)</a:t>
            </a:r>
            <a:endParaRPr lang="sr-Latn-CS" altLang="en-US" sz="2000" b="1" u="sng" dirty="0">
              <a:solidFill>
                <a:srgbClr val="FFE07D"/>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1800" b="1" dirty="0"/>
              <a:t>   </a:t>
            </a:r>
            <a:r>
              <a:rPr lang="en-GB" altLang="en-US" sz="1800" b="1" dirty="0">
                <a:effectLst>
                  <a:outerShdw blurRad="38100" dist="38100" dir="2700000" algn="tl">
                    <a:srgbClr val="000000"/>
                  </a:outerShdw>
                </a:effectLst>
              </a:rPr>
              <a:t>side branches</a:t>
            </a:r>
            <a:r>
              <a:rPr lang="sr-Latn-CS" altLang="en-US" sz="1800" b="1" dirty="0">
                <a:effectLst>
                  <a:outerShdw blurRad="38100" dist="38100" dir="2700000" algn="tl">
                    <a:srgbClr val="000000"/>
                  </a:outerShdw>
                </a:effectLst>
              </a:rPr>
              <a:t>: - a. </a:t>
            </a:r>
            <a:r>
              <a:rPr lang="sr-Latn-CS" altLang="en-US" sz="1800" b="1" dirty="0" err="1">
                <a:effectLst>
                  <a:outerShdw blurRad="38100" dist="38100" dir="2700000" algn="tl">
                    <a:srgbClr val="000000"/>
                  </a:outerShdw>
                </a:effectLst>
              </a:rPr>
              <a:t>gastrica</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dextra</a:t>
            </a:r>
            <a:r>
              <a:rPr lang="en-GB" altLang="en-US" sz="1800" b="1" dirty="0">
                <a:effectLst>
                  <a:outerShdw blurRad="38100" dist="38100" dir="2700000" algn="tl">
                    <a:srgbClr val="000000"/>
                  </a:outerShdw>
                </a:effectLst>
              </a:rPr>
              <a:t> (right gastric)</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 a. </a:t>
            </a:r>
            <a:r>
              <a:rPr lang="sr-Latn-CS" altLang="en-US" sz="1800" b="1" dirty="0" err="1">
                <a:effectLst>
                  <a:outerShdw blurRad="38100" dist="38100" dir="2700000" algn="tl">
                    <a:srgbClr val="000000"/>
                  </a:outerShdw>
                </a:effectLst>
              </a:rPr>
              <a:t>cystica</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1800" b="1" dirty="0"/>
              <a:t>  </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 - r. </a:t>
            </a:r>
            <a:r>
              <a:rPr lang="sr-Latn-CS" altLang="en-US" sz="1800" b="1" dirty="0" err="1">
                <a:effectLst>
                  <a:outerShdw blurRad="38100" dist="38100" dir="2700000" algn="tl">
                    <a:srgbClr val="000000"/>
                  </a:outerShdw>
                </a:effectLst>
              </a:rPr>
              <a:t>dexter</a:t>
            </a:r>
            <a:r>
              <a:rPr lang="en-GB" altLang="en-US" sz="1800" b="1" dirty="0">
                <a:effectLst>
                  <a:outerShdw blurRad="38100" dist="38100" dir="2700000" algn="tl">
                    <a:srgbClr val="000000"/>
                  </a:outerShdw>
                </a:effectLst>
              </a:rPr>
              <a:t> (right branch)</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r. </a:t>
            </a:r>
            <a:r>
              <a:rPr lang="en-GB" altLang="en-US" sz="1800" b="1" dirty="0">
                <a:effectLst>
                  <a:outerShdw blurRad="38100" dist="38100" dir="2700000" algn="tl">
                    <a:srgbClr val="000000"/>
                  </a:outerShdw>
                </a:effectLst>
              </a:rPr>
              <a:t>s</a:t>
            </a:r>
            <a:r>
              <a:rPr lang="sr-Latn-CS" altLang="en-US" sz="1800" b="1" dirty="0" err="1">
                <a:effectLst>
                  <a:outerShdw blurRad="38100" dist="38100" dir="2700000" algn="tl">
                    <a:srgbClr val="000000"/>
                  </a:outerShdw>
                </a:effectLst>
              </a:rPr>
              <a:t>inister</a:t>
            </a:r>
            <a:r>
              <a:rPr lang="en-GB" altLang="en-US" sz="1800" b="1" dirty="0">
                <a:effectLst>
                  <a:outerShdw blurRad="38100" dist="38100" dir="2700000" algn="tl">
                    <a:srgbClr val="000000"/>
                  </a:outerShdw>
                </a:effectLst>
              </a:rPr>
              <a:t> (left branch)</a:t>
            </a:r>
            <a:endParaRPr lang="en-GB" altLang="en-US" sz="1800" b="1" dirty="0"/>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b)  </a:t>
            </a:r>
            <a:r>
              <a:rPr lang="sr-Latn-CS" altLang="en-US" sz="2000" b="1" u="sng" dirty="0">
                <a:solidFill>
                  <a:srgbClr val="FFE07D"/>
                </a:solidFill>
                <a:effectLst>
                  <a:outerShdw blurRad="38100" dist="38100" dir="2700000" algn="tl">
                    <a:srgbClr val="000000"/>
                  </a:outerShdw>
                </a:effectLst>
              </a:rPr>
              <a:t>a. </a:t>
            </a:r>
            <a:r>
              <a:rPr lang="sr-Latn-CS" altLang="en-US" sz="2000" b="1" u="sng" dirty="0" err="1">
                <a:solidFill>
                  <a:srgbClr val="FFE07D"/>
                </a:solidFill>
                <a:effectLst>
                  <a:outerShdw blurRad="38100" dist="38100" dir="2700000" algn="tl">
                    <a:srgbClr val="000000"/>
                  </a:outerShdw>
                </a:effectLst>
              </a:rPr>
              <a:t>gastroduodenalis</a:t>
            </a:r>
            <a:r>
              <a:rPr lang="en-GB" altLang="en-US" sz="2000" b="1" u="sng" dirty="0">
                <a:solidFill>
                  <a:srgbClr val="FFE07D"/>
                </a:solidFill>
                <a:effectLst>
                  <a:outerShdw blurRad="38100" dist="38100" dir="2700000" algn="tl">
                    <a:srgbClr val="000000"/>
                  </a:outerShdw>
                </a:effectLst>
              </a:rPr>
              <a:t> (gastroduodenal art.)</a:t>
            </a:r>
            <a:endParaRPr lang="sr-Latn-CS" altLang="en-US" sz="2000" b="1" u="sng" dirty="0">
              <a:solidFill>
                <a:srgbClr val="FFE07D"/>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1800" b="1" dirty="0"/>
              <a:t>   </a:t>
            </a:r>
            <a:r>
              <a:rPr lang="en-GB" altLang="en-US" sz="1800" b="1" dirty="0">
                <a:effectLst>
                  <a:outerShdw blurRad="38100" dist="38100" dir="2700000" algn="tl">
                    <a:srgbClr val="000000"/>
                  </a:outerShdw>
                </a:effectLst>
              </a:rPr>
              <a:t>side branches</a:t>
            </a: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aa</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supraduodenales</a:t>
            </a:r>
            <a:r>
              <a:rPr lang="en-US" altLang="en-US" sz="1800" b="1" dirty="0">
                <a:effectLst>
                  <a:outerShdw blurRad="38100" dist="38100" dir="2700000" algn="tl">
                    <a:srgbClr val="000000"/>
                  </a:outerShdw>
                </a:effectLst>
              </a:rPr>
              <a:t> </a:t>
            </a:r>
            <a:br>
              <a:rPr lang="en-US" altLang="en-US" sz="1800" b="1" dirty="0">
                <a:effectLst>
                  <a:outerShdw blurRad="38100" dist="38100" dir="2700000" algn="tl">
                    <a:srgbClr val="000000"/>
                  </a:outerShdw>
                </a:effectLst>
              </a:rPr>
            </a:br>
            <a:r>
              <a:rPr lang="en-US" altLang="en-US" sz="1800" b="1" dirty="0">
                <a:effectLst>
                  <a:outerShdw blurRad="38100" dist="38100" dir="2700000" algn="tl">
                    <a:srgbClr val="000000"/>
                  </a:outerShdw>
                </a:effectLst>
              </a:rPr>
              <a:t>		(</a:t>
            </a:r>
            <a:r>
              <a:rPr lang="en-US" altLang="en-US" sz="1800" b="1" dirty="0" err="1">
                <a:effectLst>
                  <a:outerShdw blurRad="38100" dist="38100" dir="2700000" algn="tl">
                    <a:srgbClr val="000000"/>
                  </a:outerShdw>
                </a:effectLst>
              </a:rPr>
              <a:t>retroduodenalaes</a:t>
            </a:r>
            <a:r>
              <a:rPr lang="en-US" altLang="en-US" sz="1800" b="1" dirty="0">
                <a:effectLst>
                  <a:outerShdw blurRad="38100" dist="38100" dir="2700000" algn="tl">
                    <a:srgbClr val="000000"/>
                  </a:outerShdw>
                </a:effectLst>
              </a:rPr>
              <a:t>)</a:t>
            </a:r>
            <a:endParaRPr lang="en-GB" altLang="en-US" sz="1800" b="1" dirty="0"/>
          </a:p>
          <a:p>
            <a:pPr eaLnBrk="1" hangingPunct="1">
              <a:lnSpc>
                <a:spcPct val="80000"/>
              </a:lnSpc>
              <a:buFont typeface="Wingdings" panose="05000000000000000000" pitchFamily="2" charset="2"/>
              <a:buNone/>
            </a:pPr>
            <a:r>
              <a:rPr lang="en-GB" altLang="en-US" sz="1800" b="1" dirty="0">
                <a:effectLst>
                  <a:outerShdw blurRad="38100" dist="38100" dir="2700000" algn="tl">
                    <a:srgbClr val="000000"/>
                  </a:outerShdw>
                </a:effectLst>
              </a:rPr>
              <a:t>  </a:t>
            </a:r>
            <a:r>
              <a:rPr lang="sr-Latn-CS" altLang="en-US" sz="1800" b="1" dirty="0">
                <a:effectLst>
                  <a:outerShdw blurRad="38100" dist="38100" dir="2700000" algn="tl">
                    <a:srgbClr val="000000"/>
                  </a:outerShdw>
                </a:effectLst>
              </a:rPr>
              <a:t> </a:t>
            </a:r>
            <a:r>
              <a:rPr lang="en-GB" altLang="en-US" sz="1800" b="1" dirty="0">
                <a:effectLst>
                  <a:outerShdw blurRad="38100" dist="38100" dir="2700000" algn="tl">
                    <a:srgbClr val="000000"/>
                  </a:outerShdw>
                </a:effectLst>
              </a:rPr>
              <a:t>terminal branches</a:t>
            </a:r>
            <a:r>
              <a:rPr lang="sr-Latn-CS" altLang="en-US" sz="1800" b="1" dirty="0">
                <a:effectLst>
                  <a:outerShdw blurRad="38100" dist="38100" dir="2700000" algn="tl">
                    <a:srgbClr val="000000"/>
                  </a:outerShdw>
                </a:effectLst>
              </a:rPr>
              <a:t>: - a. </a:t>
            </a:r>
            <a:r>
              <a:rPr lang="sr-Latn-CS" altLang="en-US" sz="1800" b="1" dirty="0" err="1">
                <a:effectLst>
                  <a:outerShdw blurRad="38100" dist="38100" dir="2700000" algn="tl">
                    <a:srgbClr val="000000"/>
                  </a:outerShdw>
                </a:effectLst>
              </a:rPr>
              <a:t>gastroomentalis</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dextra</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a.pancreaticoduodenalis</a:t>
            </a:r>
            <a:r>
              <a:rPr lang="sr-Latn-CS" altLang="en-US" sz="1800" b="1" dirty="0">
                <a:effectLst>
                  <a:outerShdw blurRad="38100" dist="38100" dir="2700000" algn="tl">
                    <a:srgbClr val="000000"/>
                  </a:outerShdw>
                </a:effectLst>
              </a:rPr>
              <a:t> </a:t>
            </a:r>
            <a:br>
              <a:rPr lang="sr-Latn-CS" altLang="en-US" sz="1800" b="1" dirty="0">
                <a:effectLst>
                  <a:outerShdw blurRad="38100" dist="38100" dir="2700000" algn="tl">
                    <a:srgbClr val="000000"/>
                  </a:outerShdw>
                </a:effectLst>
              </a:rPr>
            </a:b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superior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anterior</a:t>
            </a:r>
            <a:endParaRPr lang="sr-Latn-CS" altLang="en-US" sz="18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1800" b="1" dirty="0">
                <a:effectLst>
                  <a:outerShdw blurRad="38100" dist="38100" dir="2700000" algn="tl">
                    <a:srgbClr val="000000"/>
                  </a:outerShdw>
                </a:effectLst>
              </a:rPr>
              <a:t>			- </a:t>
            </a:r>
            <a:r>
              <a:rPr lang="sr-Latn-CS" altLang="en-US" sz="1800" b="1" dirty="0" err="1">
                <a:effectLst>
                  <a:outerShdw blurRad="38100" dist="38100" dir="2700000" algn="tl">
                    <a:srgbClr val="000000"/>
                  </a:outerShdw>
                </a:effectLst>
              </a:rPr>
              <a:t>a.pancreaticoduodenalis</a:t>
            </a:r>
            <a:r>
              <a:rPr lang="sr-Latn-CS" altLang="en-US" sz="1800" b="1" dirty="0">
                <a:effectLst>
                  <a:outerShdw blurRad="38100" dist="38100" dir="2700000" algn="tl">
                    <a:srgbClr val="000000"/>
                  </a:outerShdw>
                </a:effectLst>
              </a:rPr>
              <a:t> </a:t>
            </a:r>
            <a:br>
              <a:rPr lang="sr-Latn-CS" altLang="en-US" sz="1800" b="1" dirty="0">
                <a:effectLst>
                  <a:outerShdw blurRad="38100" dist="38100" dir="2700000" algn="tl">
                    <a:srgbClr val="000000"/>
                  </a:outerShdw>
                </a:effectLst>
              </a:rPr>
            </a:b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superior</a:t>
            </a:r>
            <a:r>
              <a:rPr lang="sr-Latn-CS" altLang="en-US" sz="1800" b="1" dirty="0">
                <a:effectLst>
                  <a:outerShdw blurRad="38100" dist="38100" dir="2700000" algn="tl">
                    <a:srgbClr val="000000"/>
                  </a:outerShdw>
                </a:effectLst>
              </a:rPr>
              <a:t> </a:t>
            </a:r>
            <a:r>
              <a:rPr lang="sr-Latn-CS" altLang="en-US" sz="1800" b="1" dirty="0" err="1">
                <a:effectLst>
                  <a:outerShdw blurRad="38100" dist="38100" dir="2700000" algn="tl">
                    <a:srgbClr val="000000"/>
                  </a:outerShdw>
                </a:effectLst>
              </a:rPr>
              <a:t>posterior</a:t>
            </a:r>
            <a:endParaRPr lang="en-US" altLang="en-US" sz="1800" b="1" dirty="0">
              <a:effectLst>
                <a:outerShdw blurRad="38100" dist="38100" dir="2700000" algn="tl">
                  <a:srgbClr val="000000"/>
                </a:outerShdw>
              </a:effectLst>
            </a:endParaRPr>
          </a:p>
        </p:txBody>
      </p:sp>
      <p:sp>
        <p:nvSpPr>
          <p:cNvPr id="11268" name="Rectangle 4">
            <a:extLst>
              <a:ext uri="{FF2B5EF4-FFF2-40B4-BE49-F238E27FC236}">
                <a16:creationId xmlns:a16="http://schemas.microsoft.com/office/drawing/2014/main" id="{E354FD60-A347-40A6-5B94-AAB266195683}"/>
              </a:ext>
            </a:extLst>
          </p:cNvPr>
          <p:cNvSpPr>
            <a:spLocks noGrp="1" noChangeArrowheads="1"/>
          </p:cNvSpPr>
          <p:nvPr>
            <p:ph type="body" sz="half" idx="4294967295"/>
          </p:nvPr>
        </p:nvSpPr>
        <p:spPr>
          <a:xfrm>
            <a:off x="4648200" y="428625"/>
            <a:ext cx="4495800" cy="5954713"/>
          </a:xfrm>
        </p:spPr>
        <p:txBody>
          <a:bodyPr/>
          <a:lstStyle/>
          <a:p>
            <a:pPr eaLnBrk="1" hangingPunct="1">
              <a:lnSpc>
                <a:spcPct val="80000"/>
              </a:lnSpc>
              <a:buFont typeface="Wingdings" panose="05000000000000000000" pitchFamily="2" charset="2"/>
              <a:buNone/>
            </a:pPr>
            <a:endParaRPr lang="sr-Latn-CS" altLang="en-US" sz="24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2400" b="1" dirty="0">
                <a:solidFill>
                  <a:srgbClr val="FFFF66"/>
                </a:solidFill>
                <a:effectLst>
                  <a:outerShdw blurRad="38100" dist="38100" dir="2700000" algn="tl">
                    <a:srgbClr val="000000"/>
                  </a:outerShdw>
                </a:effectLst>
              </a:rPr>
              <a:t>    </a:t>
            </a:r>
            <a:r>
              <a:rPr lang="sr-Latn-CS" altLang="en-US" sz="2400" b="1" dirty="0">
                <a:solidFill>
                  <a:srgbClr val="FFFF66"/>
                </a:solidFill>
                <a:effectLst>
                  <a:outerShdw blurRad="38100" dist="38100" dir="2700000" algn="tl">
                    <a:srgbClr val="000000"/>
                  </a:outerShdw>
                </a:effectLst>
              </a:rPr>
              <a:t>3) a. </a:t>
            </a:r>
            <a:r>
              <a:rPr lang="sr-Latn-CS" altLang="en-US" sz="2400" b="1" dirty="0" err="1">
                <a:solidFill>
                  <a:srgbClr val="FFFF66"/>
                </a:solidFill>
                <a:effectLst>
                  <a:outerShdw blurRad="38100" dist="38100" dir="2700000" algn="tl">
                    <a:srgbClr val="000000"/>
                  </a:outerShdw>
                </a:effectLst>
              </a:rPr>
              <a:t>splenica</a:t>
            </a:r>
            <a:endParaRPr lang="sr-Latn-CS" altLang="en-US" sz="2400" b="1" dirty="0">
              <a:solidFill>
                <a:srgbClr val="FFFF66"/>
              </a:solidFill>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2000" b="1" dirty="0">
                <a:effectLst>
                  <a:outerShdw blurRad="38100" dist="38100" dir="2700000" algn="tl">
                    <a:srgbClr val="000000"/>
                  </a:outerShdw>
                </a:effectLst>
              </a:rPr>
              <a:t>  Side branches</a:t>
            </a:r>
            <a:r>
              <a:rPr lang="sr-Latn-CS" altLang="en-US" sz="2000" b="1" dirty="0">
                <a:effectLst>
                  <a:outerShdw blurRad="38100" dist="38100" dir="2700000" algn="tl">
                    <a:srgbClr val="000000"/>
                  </a:outerShdw>
                </a:effectLst>
              </a:rPr>
              <a:t>: - </a:t>
            </a:r>
            <a:r>
              <a:rPr lang="sr-Latn-CS" altLang="en-US" sz="2000" b="1" dirty="0" err="1">
                <a:effectLst>
                  <a:outerShdw blurRad="38100" dist="38100" dir="2700000" algn="tl">
                    <a:srgbClr val="000000"/>
                  </a:outerShdw>
                </a:effectLst>
              </a:rPr>
              <a:t>rr</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pancreatici</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 a. </a:t>
            </a:r>
            <a:r>
              <a:rPr lang="sr-Latn-CS" altLang="en-US" sz="2000" b="1" dirty="0" err="1">
                <a:effectLst>
                  <a:outerShdw blurRad="38100" dist="38100" dir="2700000" algn="tl">
                    <a:srgbClr val="000000"/>
                  </a:outerShdw>
                </a:effectLst>
              </a:rPr>
              <a:t>pancreatica</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dorsalis</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a. </a:t>
            </a:r>
            <a:r>
              <a:rPr lang="sr-Latn-CS" altLang="en-US" sz="2000" b="1" dirty="0" err="1">
                <a:effectLst>
                  <a:outerShdw blurRad="38100" dist="38100" dir="2700000" algn="tl">
                    <a:srgbClr val="000000"/>
                  </a:outerShdw>
                </a:effectLst>
              </a:rPr>
              <a:t>gastroomentalis</a:t>
            </a:r>
            <a:r>
              <a:rPr lang="sr-Latn-CS" altLang="en-US" sz="2000" b="1" dirty="0">
                <a:effectLst>
                  <a:outerShdw blurRad="38100" dist="38100" dir="2700000" algn="tl">
                    <a:srgbClr val="000000"/>
                  </a:outerShdw>
                </a:effectLst>
              </a:rPr>
              <a:t> sin.</a:t>
            </a: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aa</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gastricae</a:t>
            </a:r>
            <a:r>
              <a:rPr lang="sr-Latn-CS" altLang="en-US" sz="2000" b="1" dirty="0">
                <a:effectLst>
                  <a:outerShdw blurRad="38100" dist="38100" dir="2700000" algn="tl">
                    <a:srgbClr val="000000"/>
                  </a:outerShdw>
                </a:effectLst>
              </a:rPr>
              <a:t> </a:t>
            </a:r>
            <a:r>
              <a:rPr lang="sr-Latn-CS" altLang="en-US" sz="2000" b="1" dirty="0" err="1">
                <a:effectLst>
                  <a:outerShdw blurRad="38100" dist="38100" dir="2700000" algn="tl">
                    <a:srgbClr val="000000"/>
                  </a:outerShdw>
                </a:effectLst>
              </a:rPr>
              <a:t>breves</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en-GB" altLang="en-US" sz="2000" b="1" dirty="0">
                <a:effectLst>
                  <a:outerShdw blurRad="38100" dist="38100" dir="2700000" algn="tl">
                    <a:srgbClr val="000000"/>
                  </a:outerShdw>
                </a:effectLst>
              </a:rPr>
              <a:t>   Terminal branches</a:t>
            </a:r>
            <a:r>
              <a:rPr lang="en-GB" altLang="en-US" sz="2000" b="1" dirty="0"/>
              <a:t> (for spleen):</a:t>
            </a:r>
            <a:endParaRPr lang="sr-Latn-CS" altLang="en-US" sz="2000" b="1" dirty="0">
              <a:effectLst>
                <a:outerShdw blurRad="38100" dist="38100" dir="2700000" algn="tl">
                  <a:srgbClr val="000000"/>
                </a:outerShdw>
              </a:effectLst>
            </a:endParaRPr>
          </a:p>
          <a:p>
            <a:pPr eaLnBrk="1" hangingPunct="1">
              <a:lnSpc>
                <a:spcPct val="80000"/>
              </a:lnSpc>
              <a:buFont typeface="Wingdings" panose="05000000000000000000" pitchFamily="2" charset="2"/>
              <a:buNone/>
            </a:pPr>
            <a:r>
              <a:rPr lang="sr-Latn-CS" altLang="en-US" sz="2000" b="1" dirty="0">
                <a:effectLst>
                  <a:outerShdw blurRad="38100" dist="38100" dir="2700000" algn="tl">
                    <a:srgbClr val="000000"/>
                  </a:outerShdw>
                </a:effectLst>
              </a:rPr>
              <a:t>		            </a:t>
            </a:r>
            <a:r>
              <a:rPr lang="en-GB" altLang="en-US" sz="2000" b="1" dirty="0">
                <a:effectLst>
                  <a:outerShdw blurRad="38100" dist="38100" dir="2700000" algn="tl">
                    <a:srgbClr val="000000"/>
                  </a:outerShdw>
                </a:effectLst>
              </a:rPr>
              <a:t>          </a:t>
            </a:r>
            <a:r>
              <a:rPr lang="sr-Latn-CS" altLang="en-US" sz="2000" b="1" dirty="0">
                <a:effectLst>
                  <a:outerShdw blurRad="38100" dist="38100" dir="2700000" algn="tl">
                    <a:srgbClr val="000000"/>
                  </a:outerShdw>
                </a:effectLst>
              </a:rPr>
              <a:t> - </a:t>
            </a:r>
            <a:r>
              <a:rPr lang="en-GB" altLang="en-US" sz="2000" b="1" dirty="0">
                <a:effectLst>
                  <a:outerShdw blurRad="38100" dist="38100" dir="2700000" algn="tl">
                    <a:srgbClr val="000000"/>
                  </a:outerShdw>
                </a:effectLst>
              </a:rPr>
              <a:t>superior (upper)</a:t>
            </a:r>
            <a:br>
              <a:rPr lang="en-GB" altLang="en-US" sz="2000" b="1" dirty="0">
                <a:effectLst>
                  <a:outerShdw blurRad="38100" dist="38100" dir="2700000" algn="tl">
                    <a:srgbClr val="000000"/>
                  </a:outerShdw>
                </a:effectLst>
              </a:rPr>
            </a:br>
            <a:r>
              <a:rPr lang="en-GB" altLang="en-US" sz="2000" b="1" dirty="0">
                <a:effectLst>
                  <a:outerShdw blurRad="38100" dist="38100" dir="2700000" algn="tl">
                    <a:srgbClr val="000000"/>
                  </a:outerShdw>
                </a:effectLst>
              </a:rPr>
              <a:t>		         - inferior (lower)</a:t>
            </a:r>
            <a:endParaRPr lang="en-US" altLang="en-US" sz="2000" b="1" dirty="0">
              <a:effectLst>
                <a:outerShdw blurRad="38100" dist="38100" dir="2700000" algn="tl">
                  <a:srgbClr val="000000"/>
                </a:outerShdw>
              </a:effectLs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p:cNvPicPr>
            <a:picLocks noChangeAspect="1" noChangeArrowheads="1"/>
          </p:cNvPicPr>
          <p:nvPr/>
        </p:nvPicPr>
        <p:blipFill>
          <a:blip r:embed="rId2" cstate="print"/>
          <a:srcRect l="19414" t="32407" r="35516" b="13876"/>
          <a:stretch>
            <a:fillRect/>
          </a:stretch>
        </p:blipFill>
        <p:spPr bwMode="auto">
          <a:xfrm>
            <a:off x="3143250" y="785813"/>
            <a:ext cx="5494338" cy="5238750"/>
          </a:xfrm>
          <a:prstGeom prst="rect">
            <a:avLst/>
          </a:prstGeom>
          <a:noFill/>
          <a:ln w="9525">
            <a:noFill/>
            <a:miter lim="800000"/>
            <a:headEnd/>
            <a:tailEnd/>
          </a:ln>
        </p:spPr>
      </p:pic>
      <p:sp>
        <p:nvSpPr>
          <p:cNvPr id="18435" name="TextBox 2"/>
          <p:cNvSpPr txBox="1">
            <a:spLocks noChangeArrowheads="1"/>
          </p:cNvSpPr>
          <p:nvPr/>
        </p:nvSpPr>
        <p:spPr bwMode="auto">
          <a:xfrm>
            <a:off x="142875" y="904875"/>
            <a:ext cx="3000375" cy="5355312"/>
          </a:xfrm>
          <a:prstGeom prst="rect">
            <a:avLst/>
          </a:prstGeom>
          <a:noFill/>
          <a:ln w="9525">
            <a:noFill/>
            <a:miter lim="800000"/>
            <a:headEnd/>
            <a:tailEnd/>
          </a:ln>
        </p:spPr>
        <p:txBody>
          <a:bodyPr wrap="square">
            <a:spAutoFit/>
          </a:bodyPr>
          <a:lstStyle/>
          <a:p>
            <a:r>
              <a:rPr lang="sr-Latn-CS" dirty="0"/>
              <a:t>              </a:t>
            </a:r>
            <a:r>
              <a:rPr lang="sr-Latn-CS" dirty="0">
                <a:solidFill>
                  <a:srgbClr val="00B0F0"/>
                </a:solidFill>
              </a:rPr>
              <a:t>V.  </a:t>
            </a:r>
            <a:r>
              <a:rPr lang="sr-Latn-CS" dirty="0" err="1">
                <a:solidFill>
                  <a:srgbClr val="00B0F0"/>
                </a:solidFill>
              </a:rPr>
              <a:t>portae</a:t>
            </a:r>
            <a:endParaRPr lang="sr-Latn-CS" dirty="0">
              <a:solidFill>
                <a:srgbClr val="00B0F0"/>
              </a:solidFill>
            </a:endParaRPr>
          </a:p>
          <a:p>
            <a:endParaRPr lang="sr-Latn-CS" dirty="0"/>
          </a:p>
          <a:p>
            <a:r>
              <a:rPr lang="sr-Latn-CS" dirty="0"/>
              <a:t>r. </a:t>
            </a:r>
            <a:r>
              <a:rPr lang="sr-Latn-CS" dirty="0" err="1"/>
              <a:t>dexter</a:t>
            </a:r>
            <a:r>
              <a:rPr lang="sr-Latn-CS" dirty="0"/>
              <a:t>             r. </a:t>
            </a:r>
            <a:r>
              <a:rPr lang="sr-Latn-CS" dirty="0" err="1"/>
              <a:t>sinister</a:t>
            </a:r>
            <a:endParaRPr lang="sr-Latn-CS" dirty="0"/>
          </a:p>
          <a:p>
            <a:r>
              <a:rPr lang="sr-Latn-CS" dirty="0"/>
              <a:t> </a:t>
            </a:r>
          </a:p>
          <a:p>
            <a:r>
              <a:rPr lang="sr-Latn-CS" dirty="0"/>
              <a:t>          </a:t>
            </a:r>
            <a:r>
              <a:rPr lang="sr-Latn-CS" dirty="0" err="1"/>
              <a:t>vv</a:t>
            </a:r>
            <a:r>
              <a:rPr lang="sr-Latn-CS" dirty="0"/>
              <a:t>. </a:t>
            </a:r>
            <a:r>
              <a:rPr lang="sr-Latn-CS" dirty="0" err="1"/>
              <a:t>segmentales</a:t>
            </a:r>
            <a:endParaRPr lang="sr-Latn-CS" dirty="0"/>
          </a:p>
          <a:p>
            <a:endParaRPr lang="sr-Latn-CS" dirty="0"/>
          </a:p>
          <a:p>
            <a:r>
              <a:rPr lang="sr-Latn-CS" dirty="0"/>
              <a:t>         </a:t>
            </a:r>
            <a:r>
              <a:rPr lang="sr-Latn-CS" dirty="0" err="1"/>
              <a:t>vv</a:t>
            </a:r>
            <a:r>
              <a:rPr lang="sr-Latn-CS" dirty="0"/>
              <a:t>. </a:t>
            </a:r>
            <a:r>
              <a:rPr lang="sr-Latn-CS" dirty="0" err="1"/>
              <a:t>interlobulares</a:t>
            </a:r>
            <a:endParaRPr lang="sr-Latn-CS" dirty="0"/>
          </a:p>
          <a:p>
            <a:endParaRPr lang="sr-Latn-CS" dirty="0"/>
          </a:p>
          <a:p>
            <a:r>
              <a:rPr lang="sr-Latn-CS" dirty="0">
                <a:solidFill>
                  <a:srgbClr val="FFE07D"/>
                </a:solidFill>
              </a:rPr>
              <a:t>          </a:t>
            </a:r>
            <a:r>
              <a:rPr lang="en-GB" dirty="0">
                <a:solidFill>
                  <a:srgbClr val="FFE07D"/>
                </a:solidFill>
              </a:rPr>
              <a:t>hepatic lobular sinusoids</a:t>
            </a:r>
            <a:endParaRPr lang="sr-Latn-CS" dirty="0">
              <a:solidFill>
                <a:srgbClr val="FFE07D"/>
              </a:solidFill>
            </a:endParaRPr>
          </a:p>
          <a:p>
            <a:endParaRPr lang="sr-Latn-CS" dirty="0"/>
          </a:p>
          <a:p>
            <a:r>
              <a:rPr lang="sr-Latn-CS" dirty="0"/>
              <a:t>             v. </a:t>
            </a:r>
            <a:r>
              <a:rPr lang="sr-Latn-CS" dirty="0" err="1"/>
              <a:t>centralis</a:t>
            </a:r>
            <a:endParaRPr lang="sr-Latn-CS" dirty="0"/>
          </a:p>
          <a:p>
            <a:endParaRPr lang="sr-Latn-CS" dirty="0"/>
          </a:p>
          <a:p>
            <a:r>
              <a:rPr lang="sr-Latn-CS" dirty="0"/>
              <a:t>           v. </a:t>
            </a:r>
            <a:r>
              <a:rPr lang="sr-Latn-CS" dirty="0" err="1"/>
              <a:t>sublobularis</a:t>
            </a:r>
            <a:endParaRPr lang="sr-Latn-CS" dirty="0"/>
          </a:p>
          <a:p>
            <a:endParaRPr lang="sr-Latn-CS" dirty="0"/>
          </a:p>
          <a:p>
            <a:r>
              <a:rPr lang="sr-Latn-CS" dirty="0"/>
              <a:t>            </a:t>
            </a:r>
            <a:r>
              <a:rPr lang="sr-Latn-CS" dirty="0" err="1"/>
              <a:t>vv</a:t>
            </a:r>
            <a:r>
              <a:rPr lang="sr-Latn-CS" dirty="0"/>
              <a:t>. </a:t>
            </a:r>
            <a:r>
              <a:rPr lang="sr-Latn-CS" dirty="0" err="1"/>
              <a:t>hepaticae</a:t>
            </a:r>
            <a:endParaRPr lang="sr-Latn-CS" dirty="0"/>
          </a:p>
          <a:p>
            <a:r>
              <a:rPr lang="sr-Latn-CS" dirty="0"/>
              <a:t>(</a:t>
            </a:r>
            <a:r>
              <a:rPr lang="sr-Latn-CS" dirty="0" err="1"/>
              <a:t>dextra</a:t>
            </a:r>
            <a:r>
              <a:rPr lang="sr-Latn-CS" dirty="0"/>
              <a:t>, </a:t>
            </a:r>
            <a:r>
              <a:rPr lang="sr-Latn-CS" dirty="0" err="1"/>
              <a:t>sinistra</a:t>
            </a:r>
            <a:r>
              <a:rPr lang="sr-Latn-CS" dirty="0"/>
              <a:t>, </a:t>
            </a:r>
            <a:r>
              <a:rPr lang="sr-Latn-CS" dirty="0" err="1"/>
              <a:t>intermedia</a:t>
            </a:r>
            <a:r>
              <a:rPr lang="sr-Latn-CS" dirty="0"/>
              <a:t>)</a:t>
            </a:r>
          </a:p>
          <a:p>
            <a:endParaRPr lang="sr-Latn-CS" dirty="0"/>
          </a:p>
          <a:p>
            <a:endParaRPr lang="sr-Latn-CS" dirty="0"/>
          </a:p>
          <a:p>
            <a:r>
              <a:rPr lang="sr-Latn-CS" dirty="0"/>
              <a:t>           </a:t>
            </a:r>
            <a:r>
              <a:rPr lang="sr-Latn-CS" dirty="0">
                <a:solidFill>
                  <a:srgbClr val="00B0F0"/>
                </a:solidFill>
              </a:rPr>
              <a:t>V. cava </a:t>
            </a:r>
            <a:r>
              <a:rPr lang="sr-Latn-CS" dirty="0" err="1">
                <a:solidFill>
                  <a:srgbClr val="00B0F0"/>
                </a:solidFill>
              </a:rPr>
              <a:t>inferior</a:t>
            </a:r>
            <a:endParaRPr lang="sr-Latn-CS" dirty="0">
              <a:solidFill>
                <a:srgbClr val="00B0F0"/>
              </a:solidFill>
            </a:endParaRPr>
          </a:p>
        </p:txBody>
      </p:sp>
      <p:cxnSp>
        <p:nvCxnSpPr>
          <p:cNvPr id="18436" name="Straight Arrow Connector 4"/>
          <p:cNvCxnSpPr>
            <a:cxnSpLocks noChangeShapeType="1"/>
          </p:cNvCxnSpPr>
          <p:nvPr/>
        </p:nvCxnSpPr>
        <p:spPr bwMode="auto">
          <a:xfrm>
            <a:off x="1714500" y="1214438"/>
            <a:ext cx="285750" cy="214312"/>
          </a:xfrm>
          <a:prstGeom prst="straightConnector1">
            <a:avLst/>
          </a:prstGeom>
          <a:noFill/>
          <a:ln w="9525" algn="ctr">
            <a:solidFill>
              <a:schemeClr val="tx1"/>
            </a:solidFill>
            <a:round/>
            <a:headEnd/>
            <a:tailEnd type="arrow" w="med" len="med"/>
          </a:ln>
        </p:spPr>
      </p:cxnSp>
      <p:cxnSp>
        <p:nvCxnSpPr>
          <p:cNvPr id="18437" name="Straight Arrow Connector 8"/>
          <p:cNvCxnSpPr>
            <a:cxnSpLocks noChangeShapeType="1"/>
          </p:cNvCxnSpPr>
          <p:nvPr/>
        </p:nvCxnSpPr>
        <p:spPr bwMode="auto">
          <a:xfrm rot="5400000">
            <a:off x="928688" y="1214438"/>
            <a:ext cx="214312" cy="214312"/>
          </a:xfrm>
          <a:prstGeom prst="straightConnector1">
            <a:avLst/>
          </a:prstGeom>
          <a:noFill/>
          <a:ln w="9525" algn="ctr">
            <a:solidFill>
              <a:schemeClr val="tx1"/>
            </a:solidFill>
            <a:round/>
            <a:headEnd/>
            <a:tailEnd type="arrow" w="med" len="med"/>
          </a:ln>
        </p:spPr>
      </p:cxnSp>
      <p:cxnSp>
        <p:nvCxnSpPr>
          <p:cNvPr id="18438" name="Straight Arrow Connector 9"/>
          <p:cNvCxnSpPr>
            <a:cxnSpLocks noChangeShapeType="1"/>
          </p:cNvCxnSpPr>
          <p:nvPr/>
        </p:nvCxnSpPr>
        <p:spPr bwMode="auto">
          <a:xfrm>
            <a:off x="928688" y="1785938"/>
            <a:ext cx="285750" cy="214312"/>
          </a:xfrm>
          <a:prstGeom prst="straightConnector1">
            <a:avLst/>
          </a:prstGeom>
          <a:noFill/>
          <a:ln w="9525" algn="ctr">
            <a:solidFill>
              <a:schemeClr val="tx1"/>
            </a:solidFill>
            <a:round/>
            <a:headEnd/>
            <a:tailEnd type="arrow" w="med" len="med"/>
          </a:ln>
        </p:spPr>
      </p:cxnSp>
      <p:cxnSp>
        <p:nvCxnSpPr>
          <p:cNvPr id="18439" name="Straight Arrow Connector 10"/>
          <p:cNvCxnSpPr>
            <a:cxnSpLocks noChangeShapeType="1"/>
          </p:cNvCxnSpPr>
          <p:nvPr/>
        </p:nvCxnSpPr>
        <p:spPr bwMode="auto">
          <a:xfrm rot="5400000">
            <a:off x="1714501" y="1785937"/>
            <a:ext cx="214312" cy="214313"/>
          </a:xfrm>
          <a:prstGeom prst="straightConnector1">
            <a:avLst/>
          </a:prstGeom>
          <a:noFill/>
          <a:ln w="9525" algn="ctr">
            <a:solidFill>
              <a:schemeClr val="tx1"/>
            </a:solidFill>
            <a:round/>
            <a:headEnd/>
            <a:tailEnd type="arrow" w="med" len="med"/>
          </a:ln>
        </p:spPr>
      </p:cxnSp>
      <p:cxnSp>
        <p:nvCxnSpPr>
          <p:cNvPr id="18440" name="Straight Arrow Connector 12"/>
          <p:cNvCxnSpPr>
            <a:cxnSpLocks noChangeShapeType="1"/>
          </p:cNvCxnSpPr>
          <p:nvPr/>
        </p:nvCxnSpPr>
        <p:spPr bwMode="auto">
          <a:xfrm rot="5400000">
            <a:off x="1356519" y="2428081"/>
            <a:ext cx="285750" cy="1588"/>
          </a:xfrm>
          <a:prstGeom prst="straightConnector1">
            <a:avLst/>
          </a:prstGeom>
          <a:noFill/>
          <a:ln w="9525" algn="ctr">
            <a:solidFill>
              <a:schemeClr val="tx1"/>
            </a:solidFill>
            <a:round/>
            <a:headEnd/>
            <a:tailEnd type="arrow" w="med" len="med"/>
          </a:ln>
        </p:spPr>
      </p:cxnSp>
      <p:cxnSp>
        <p:nvCxnSpPr>
          <p:cNvPr id="18441" name="Straight Arrow Connector 13"/>
          <p:cNvCxnSpPr>
            <a:cxnSpLocks noChangeShapeType="1"/>
          </p:cNvCxnSpPr>
          <p:nvPr/>
        </p:nvCxnSpPr>
        <p:spPr bwMode="auto">
          <a:xfrm rot="5400000">
            <a:off x="1358107" y="2928144"/>
            <a:ext cx="285750" cy="1587"/>
          </a:xfrm>
          <a:prstGeom prst="straightConnector1">
            <a:avLst/>
          </a:prstGeom>
          <a:noFill/>
          <a:ln w="9525" algn="ctr">
            <a:solidFill>
              <a:schemeClr val="tx1"/>
            </a:solidFill>
            <a:round/>
            <a:headEnd/>
            <a:tailEnd type="arrow" w="med" len="med"/>
          </a:ln>
        </p:spPr>
      </p:cxnSp>
      <p:cxnSp>
        <p:nvCxnSpPr>
          <p:cNvPr id="18442" name="Straight Arrow Connector 14"/>
          <p:cNvCxnSpPr>
            <a:cxnSpLocks noChangeShapeType="1"/>
          </p:cNvCxnSpPr>
          <p:nvPr/>
        </p:nvCxnSpPr>
        <p:spPr bwMode="auto">
          <a:xfrm rot="5400000">
            <a:off x="1358107" y="3499644"/>
            <a:ext cx="285750" cy="1587"/>
          </a:xfrm>
          <a:prstGeom prst="straightConnector1">
            <a:avLst/>
          </a:prstGeom>
          <a:noFill/>
          <a:ln w="9525" algn="ctr">
            <a:solidFill>
              <a:schemeClr val="tx1"/>
            </a:solidFill>
            <a:round/>
            <a:headEnd/>
            <a:tailEnd type="arrow" w="med" len="med"/>
          </a:ln>
        </p:spPr>
      </p:cxnSp>
      <p:cxnSp>
        <p:nvCxnSpPr>
          <p:cNvPr id="18443" name="Straight Arrow Connector 15"/>
          <p:cNvCxnSpPr>
            <a:cxnSpLocks noChangeShapeType="1"/>
          </p:cNvCxnSpPr>
          <p:nvPr/>
        </p:nvCxnSpPr>
        <p:spPr bwMode="auto">
          <a:xfrm rot="5400000">
            <a:off x="1358107" y="4071144"/>
            <a:ext cx="285750" cy="1587"/>
          </a:xfrm>
          <a:prstGeom prst="straightConnector1">
            <a:avLst/>
          </a:prstGeom>
          <a:noFill/>
          <a:ln w="9525" algn="ctr">
            <a:solidFill>
              <a:schemeClr val="tx1"/>
            </a:solidFill>
            <a:round/>
            <a:headEnd/>
            <a:tailEnd type="arrow" w="med" len="med"/>
          </a:ln>
        </p:spPr>
      </p:cxnSp>
      <p:cxnSp>
        <p:nvCxnSpPr>
          <p:cNvPr id="18444" name="Straight Arrow Connector 16"/>
          <p:cNvCxnSpPr>
            <a:cxnSpLocks noChangeShapeType="1"/>
          </p:cNvCxnSpPr>
          <p:nvPr/>
        </p:nvCxnSpPr>
        <p:spPr bwMode="auto">
          <a:xfrm rot="5400000">
            <a:off x="1358107" y="4714081"/>
            <a:ext cx="285750" cy="1587"/>
          </a:xfrm>
          <a:prstGeom prst="straightConnector1">
            <a:avLst/>
          </a:prstGeom>
          <a:noFill/>
          <a:ln w="9525" algn="ctr">
            <a:solidFill>
              <a:schemeClr val="tx1"/>
            </a:solidFill>
            <a:round/>
            <a:headEnd/>
            <a:tailEnd type="arrow" w="med" len="med"/>
          </a:ln>
        </p:spPr>
      </p:cxnSp>
      <p:cxnSp>
        <p:nvCxnSpPr>
          <p:cNvPr id="18445" name="Straight Arrow Connector 17"/>
          <p:cNvCxnSpPr>
            <a:cxnSpLocks noChangeShapeType="1"/>
          </p:cNvCxnSpPr>
          <p:nvPr/>
        </p:nvCxnSpPr>
        <p:spPr bwMode="auto">
          <a:xfrm rot="5400000">
            <a:off x="1358107" y="5642769"/>
            <a:ext cx="285750" cy="1587"/>
          </a:xfrm>
          <a:prstGeom prst="straightConnector1">
            <a:avLst/>
          </a:prstGeom>
          <a:noFill/>
          <a:ln w="9525" algn="ctr">
            <a:solidFill>
              <a:schemeClr val="tx1"/>
            </a:solidFill>
            <a:round/>
            <a:headEnd/>
            <a:tailEnd type="arrow" w="med" len="med"/>
          </a:ln>
        </p:spPr>
      </p:cxnSp>
      <p:sp>
        <p:nvSpPr>
          <p:cNvPr id="2" name="Rectangle 2">
            <a:extLst>
              <a:ext uri="{FF2B5EF4-FFF2-40B4-BE49-F238E27FC236}">
                <a16:creationId xmlns:a16="http://schemas.microsoft.com/office/drawing/2014/main" id="{87C15BA3-979D-74C1-7580-9AB69840A3CE}"/>
              </a:ext>
            </a:extLst>
          </p:cNvPr>
          <p:cNvSpPr txBox="1">
            <a:spLocks noRot="1" noChangeArrowheads="1"/>
          </p:cNvSpPr>
          <p:nvPr/>
        </p:nvSpPr>
        <p:spPr bwMode="auto">
          <a:xfrm>
            <a:off x="468313" y="0"/>
            <a:ext cx="8229600" cy="6334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r>
              <a:rPr lang="en-US" altLang="en-US" sz="3200" kern="0" dirty="0">
                <a:solidFill>
                  <a:srgbClr val="00B0F0"/>
                </a:solidFill>
              </a:rPr>
              <a:t>VENOUS DRAINGE OF LIVER</a:t>
            </a:r>
          </a:p>
        </p:txBody>
      </p:sp>
    </p:spTree>
    <p:extLst>
      <p:ext uri="{BB962C8B-B14F-4D97-AF65-F5344CB8AC3E}">
        <p14:creationId xmlns:p14="http://schemas.microsoft.com/office/powerpoint/2010/main" val="153027413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l="7307" r="37537" b="38190"/>
          <a:stretch>
            <a:fillRect/>
          </a:stretch>
        </p:blipFill>
        <p:spPr bwMode="auto">
          <a:xfrm>
            <a:off x="1285875" y="785813"/>
            <a:ext cx="6456363" cy="5426075"/>
          </a:xfrm>
          <a:prstGeom prst="rect">
            <a:avLst/>
          </a:prstGeom>
          <a:noFill/>
          <a:ln w="9525">
            <a:noFill/>
            <a:miter lim="800000"/>
            <a:headEnd/>
            <a:tailEnd/>
          </a:ln>
        </p:spPr>
      </p:pic>
    </p:spTree>
    <p:extLst>
      <p:ext uri="{BB962C8B-B14F-4D97-AF65-F5344CB8AC3E}">
        <p14:creationId xmlns:p14="http://schemas.microsoft.com/office/powerpoint/2010/main" val="182867918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7C15BA3-979D-74C1-7580-9AB69840A3CE}"/>
              </a:ext>
            </a:extLst>
          </p:cNvPr>
          <p:cNvSpPr txBox="1">
            <a:spLocks noRot="1" noChangeArrowheads="1"/>
          </p:cNvSpPr>
          <p:nvPr/>
        </p:nvSpPr>
        <p:spPr bwMode="auto">
          <a:xfrm>
            <a:off x="468313" y="0"/>
            <a:ext cx="8229600" cy="6334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r>
              <a:rPr lang="en-US" altLang="en-US" sz="3200" kern="0" dirty="0">
                <a:solidFill>
                  <a:schemeClr val="accent2">
                    <a:lumMod val="40000"/>
                    <a:lumOff val="60000"/>
                  </a:schemeClr>
                </a:solidFill>
              </a:rPr>
              <a:t>LYMPHATIC DRAINGE OF LIVER</a:t>
            </a:r>
          </a:p>
        </p:txBody>
      </p:sp>
      <p:sp>
        <p:nvSpPr>
          <p:cNvPr id="4" name="TextBox 3">
            <a:extLst>
              <a:ext uri="{FF2B5EF4-FFF2-40B4-BE49-F238E27FC236}">
                <a16:creationId xmlns:a16="http://schemas.microsoft.com/office/drawing/2014/main" id="{E1EDCF31-33AB-4309-B412-2DE825CF9DAE}"/>
              </a:ext>
            </a:extLst>
          </p:cNvPr>
          <p:cNvSpPr txBox="1"/>
          <p:nvPr/>
        </p:nvSpPr>
        <p:spPr>
          <a:xfrm>
            <a:off x="0" y="633413"/>
            <a:ext cx="9144000" cy="4897687"/>
          </a:xfrm>
          <a:prstGeom prst="rect">
            <a:avLst/>
          </a:prstGeom>
          <a:noFill/>
        </p:spPr>
        <p:txBody>
          <a:bodyPr wrap="square">
            <a:spAutoFit/>
          </a:bodyPr>
          <a:lstStyle/>
          <a:p>
            <a:pPr>
              <a:lnSpc>
                <a:spcPct val="107000"/>
              </a:lnSpc>
              <a:spcAft>
                <a:spcPts val="800"/>
              </a:spcAft>
            </a:pPr>
            <a:r>
              <a:rPr lang="en-GB" sz="2000" dirty="0">
                <a:effectLst/>
                <a:latin typeface="+mn-lt"/>
                <a:ea typeface="Calibri" panose="020F0502020204030204" pitchFamily="34" charset="0"/>
                <a:cs typeface="LiberationSerif"/>
              </a:rPr>
              <a:t>- The liver is a major lymph-producing organ. Between one quarter and one half of the</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lymph entering the thoracic duct comes from the liver.</a:t>
            </a:r>
            <a:endParaRPr lang="en-GB" sz="20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2000" dirty="0">
                <a:effectLst/>
                <a:latin typeface="+mn-lt"/>
                <a:ea typeface="Calibri" panose="020F0502020204030204" pitchFamily="34" charset="0"/>
                <a:cs typeface="LiberationSerif"/>
              </a:rPr>
              <a:t>- The lymphatic vessels of the liver occur as </a:t>
            </a:r>
            <a:r>
              <a:rPr lang="en-GB" sz="2000" b="1" i="1" dirty="0">
                <a:solidFill>
                  <a:schemeClr val="accent2">
                    <a:lumMod val="40000"/>
                    <a:lumOff val="60000"/>
                  </a:schemeClr>
                </a:solidFill>
                <a:effectLst/>
                <a:latin typeface="+mn-lt"/>
                <a:ea typeface="LiberationSerif"/>
                <a:cs typeface="LiberationSerif-Italic"/>
              </a:rPr>
              <a:t>superficial lymphatics </a:t>
            </a:r>
            <a:r>
              <a:rPr lang="en-GB" sz="2000" dirty="0">
                <a:effectLst/>
                <a:latin typeface="+mn-lt"/>
                <a:ea typeface="Calibri" panose="020F0502020204030204" pitchFamily="34" charset="0"/>
                <a:cs typeface="LiberationSerif"/>
              </a:rPr>
              <a:t>in the </a:t>
            </a:r>
            <a:r>
              <a:rPr lang="en-GB" sz="2000" dirty="0" err="1">
                <a:effectLst/>
                <a:latin typeface="+mn-lt"/>
                <a:ea typeface="Calibri" panose="020F0502020204030204" pitchFamily="34" charset="0"/>
                <a:cs typeface="LiberationSerif"/>
              </a:rPr>
              <a:t>subperitoneal</a:t>
            </a:r>
            <a:br>
              <a:rPr lang="en-GB" sz="2000" dirty="0">
                <a:latin typeface="+mn-lt"/>
                <a:ea typeface="Calibri" panose="020F0502020204030204" pitchFamily="34" charset="0"/>
                <a:cs typeface="LiberationSerif"/>
              </a:rPr>
            </a:br>
            <a:r>
              <a:rPr lang="en-GB" sz="2000" dirty="0">
                <a:latin typeface="+mn-lt"/>
                <a:ea typeface="Calibri" panose="020F0502020204030204" pitchFamily="34" charset="0"/>
                <a:cs typeface="LiberationSerif"/>
              </a:rPr>
              <a:t>  </a:t>
            </a:r>
            <a:r>
              <a:rPr lang="en-GB" sz="2000" b="1" dirty="0">
                <a:effectLst/>
                <a:latin typeface="+mn-lt"/>
                <a:ea typeface="LiberationSerif"/>
                <a:cs typeface="LiberationSerif-Bold"/>
              </a:rPr>
              <a:t>fibrous capsule of the liver </a:t>
            </a:r>
            <a:r>
              <a:rPr lang="en-GB" sz="2000" dirty="0">
                <a:effectLst/>
                <a:latin typeface="+mn-lt"/>
                <a:ea typeface="Calibri" panose="020F0502020204030204" pitchFamily="34" charset="0"/>
                <a:cs typeface="LiberationSerif"/>
              </a:rPr>
              <a:t>(Glisson capsule), which forms its outer and </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as </a:t>
            </a:r>
            <a:r>
              <a:rPr lang="en-GB" sz="2000" b="1" i="1" dirty="0">
                <a:solidFill>
                  <a:schemeClr val="accent2">
                    <a:lumMod val="40000"/>
                    <a:lumOff val="60000"/>
                  </a:schemeClr>
                </a:solidFill>
                <a:effectLst/>
                <a:latin typeface="+mn-lt"/>
                <a:ea typeface="LiberationSerif"/>
                <a:cs typeface="LiberationSerif-Italic"/>
              </a:rPr>
              <a:t>deep lymphatics </a:t>
            </a:r>
            <a:r>
              <a:rPr lang="en-GB" sz="2000" dirty="0">
                <a:effectLst/>
                <a:latin typeface="+mn-lt"/>
                <a:ea typeface="Calibri" panose="020F0502020204030204" pitchFamily="34" charset="0"/>
                <a:cs typeface="LiberationSerif"/>
              </a:rPr>
              <a:t>in the connective tissue, which accompany the ramifications of th</a:t>
            </a:r>
            <a:r>
              <a:rPr lang="en-GB" sz="2000" dirty="0">
                <a:latin typeface="+mn-lt"/>
                <a:ea typeface="Calibri" panose="020F0502020204030204" pitchFamily="34" charset="0"/>
                <a:cs typeface="LiberationSerif"/>
              </a:rPr>
              <a:t>e</a:t>
            </a:r>
            <a:br>
              <a:rPr lang="en-GB" sz="2000" dirty="0">
                <a:latin typeface="+mn-lt"/>
                <a:ea typeface="Calibri" panose="020F0502020204030204" pitchFamily="34" charset="0"/>
                <a:cs typeface="LiberationSerif"/>
              </a:rPr>
            </a:br>
            <a:r>
              <a:rPr lang="en-GB" sz="2000" dirty="0">
                <a:latin typeface="+mn-lt"/>
                <a:ea typeface="Calibri" panose="020F0502020204030204" pitchFamily="34" charset="0"/>
                <a:cs typeface="LiberationSerif"/>
              </a:rPr>
              <a:t>   </a:t>
            </a:r>
            <a:r>
              <a:rPr lang="en-GB" sz="2000" dirty="0">
                <a:effectLst/>
                <a:latin typeface="+mn-lt"/>
                <a:ea typeface="Calibri" panose="020F0502020204030204" pitchFamily="34" charset="0"/>
                <a:cs typeface="LiberationSerif"/>
              </a:rPr>
              <a:t>portal triad and hepatic veins. Most lymph is formed in the </a:t>
            </a:r>
            <a:r>
              <a:rPr lang="en-GB" sz="2000" b="1" dirty="0">
                <a:effectLst/>
                <a:latin typeface="+mn-lt"/>
                <a:ea typeface="LiberationSerif"/>
                <a:cs typeface="LiberationSerif-Bold"/>
              </a:rPr>
              <a:t>perisinusoidal spaces </a:t>
            </a:r>
            <a:r>
              <a:rPr lang="en-GB" sz="2000" dirty="0">
                <a:effectLst/>
                <a:latin typeface="+mn-lt"/>
                <a:ea typeface="Calibri" panose="020F0502020204030204" pitchFamily="34" charset="0"/>
                <a:cs typeface="LiberationSerif"/>
              </a:rPr>
              <a:t>and</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drains to the deep lymphatics in the surrounding </a:t>
            </a:r>
            <a:r>
              <a:rPr lang="en-GB" sz="2000" b="1" dirty="0">
                <a:effectLst/>
                <a:latin typeface="+mn-lt"/>
                <a:ea typeface="LiberationSerif"/>
                <a:cs typeface="LiberationSerif-Bold"/>
              </a:rPr>
              <a:t>intralobular portal triads</a:t>
            </a:r>
            <a:r>
              <a:rPr lang="en-GB" sz="2000" dirty="0">
                <a:effectLst/>
                <a:latin typeface="+mn-lt"/>
                <a:ea typeface="Calibri" panose="020F0502020204030204" pitchFamily="34" charset="0"/>
                <a:cs typeface="LiberationSerif"/>
              </a:rPr>
              <a:t>.</a:t>
            </a:r>
            <a:endParaRPr lang="en-GB" sz="20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2000" dirty="0">
                <a:effectLst/>
                <a:latin typeface="+mn-lt"/>
                <a:ea typeface="Calibri" panose="020F0502020204030204" pitchFamily="34" charset="0"/>
                <a:cs typeface="LiberationSerif"/>
              </a:rPr>
              <a:t>- </a:t>
            </a:r>
            <a:r>
              <a:rPr lang="en-GB" sz="2000" dirty="0">
                <a:solidFill>
                  <a:schemeClr val="accent2">
                    <a:lumMod val="40000"/>
                    <a:lumOff val="60000"/>
                  </a:schemeClr>
                </a:solidFill>
                <a:effectLst/>
                <a:latin typeface="+mn-lt"/>
                <a:ea typeface="Calibri" panose="020F0502020204030204" pitchFamily="34" charset="0"/>
                <a:cs typeface="LiberationSerif"/>
              </a:rPr>
              <a:t>Superficial lymphatics from the anterior aspects </a:t>
            </a:r>
            <a:r>
              <a:rPr lang="en-GB" sz="2000" dirty="0">
                <a:effectLst/>
                <a:latin typeface="+mn-lt"/>
                <a:ea typeface="Calibri" panose="020F0502020204030204" pitchFamily="34" charset="0"/>
                <a:cs typeface="LiberationSerif"/>
              </a:rPr>
              <a:t>of the diaphragmatic and visceral</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surfaces of the liver, and </a:t>
            </a:r>
            <a:r>
              <a:rPr lang="en-GB" sz="2000" dirty="0">
                <a:solidFill>
                  <a:schemeClr val="accent2">
                    <a:lumMod val="40000"/>
                    <a:lumOff val="60000"/>
                  </a:schemeClr>
                </a:solidFill>
                <a:effectLst/>
                <a:latin typeface="+mn-lt"/>
                <a:ea typeface="Calibri" panose="020F0502020204030204" pitchFamily="34" charset="0"/>
                <a:cs typeface="LiberationSerif"/>
              </a:rPr>
              <a:t>deep lymphatic vessels </a:t>
            </a:r>
            <a:r>
              <a:rPr lang="en-GB" sz="2000" dirty="0">
                <a:effectLst/>
                <a:latin typeface="+mn-lt"/>
                <a:ea typeface="Calibri" panose="020F0502020204030204" pitchFamily="34" charset="0"/>
                <a:cs typeface="LiberationSerif"/>
              </a:rPr>
              <a:t>accompanying the portal triads,</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converge toward the porta hepatis. The superficial lymphatics drain</a:t>
            </a:r>
            <a:r>
              <a:rPr lang="en-GB" sz="2000" dirty="0">
                <a:latin typeface="+mn-lt"/>
                <a:ea typeface="Calibri" panose="020F0502020204030204" pitchFamily="34" charset="0"/>
                <a:cs typeface="Times New Roman" panose="02020603050405020304" pitchFamily="18" charset="0"/>
              </a:rPr>
              <a:t> </a:t>
            </a:r>
            <a:r>
              <a:rPr lang="en-GB" sz="2000" dirty="0">
                <a:effectLst/>
                <a:latin typeface="+mn-lt"/>
                <a:cs typeface="LiberationSerif"/>
              </a:rPr>
              <a:t>to the </a:t>
            </a:r>
            <a:r>
              <a:rPr lang="en-GB" sz="2000" b="1" dirty="0">
                <a:solidFill>
                  <a:schemeClr val="accent2">
                    <a:lumMod val="40000"/>
                    <a:lumOff val="60000"/>
                  </a:schemeClr>
                </a:solidFill>
                <a:effectLst/>
                <a:latin typeface="+mn-lt"/>
                <a:ea typeface="LiberationSerif"/>
                <a:cs typeface="LiberationSerif-Bold"/>
              </a:rPr>
              <a:t>hepatic</a:t>
            </a:r>
            <a:br>
              <a:rPr lang="en-GB" sz="2000" b="1" dirty="0">
                <a:solidFill>
                  <a:schemeClr val="accent2">
                    <a:lumMod val="40000"/>
                    <a:lumOff val="60000"/>
                  </a:schemeClr>
                </a:solidFill>
                <a:effectLst/>
                <a:latin typeface="+mn-lt"/>
                <a:ea typeface="LiberationSerif"/>
                <a:cs typeface="LiberationSerif-Bold"/>
              </a:rPr>
            </a:br>
            <a:r>
              <a:rPr lang="en-GB" sz="2000" b="1" dirty="0">
                <a:solidFill>
                  <a:schemeClr val="accent2">
                    <a:lumMod val="40000"/>
                    <a:lumOff val="60000"/>
                  </a:schemeClr>
                </a:solidFill>
                <a:effectLst/>
                <a:latin typeface="+mn-lt"/>
                <a:ea typeface="LiberationSerif"/>
                <a:cs typeface="LiberationSerif-Bold"/>
              </a:rPr>
              <a:t>   lymph nodes</a:t>
            </a:r>
            <a:r>
              <a:rPr lang="en-GB" sz="2000" b="1" dirty="0">
                <a:effectLst/>
                <a:latin typeface="+mn-lt"/>
                <a:ea typeface="LiberationSerif"/>
                <a:cs typeface="LiberationSerif-Bold"/>
              </a:rPr>
              <a:t> </a:t>
            </a:r>
            <a:r>
              <a:rPr lang="en-GB" sz="2000" dirty="0">
                <a:effectLst/>
                <a:latin typeface="+mn-lt"/>
                <a:cs typeface="LiberationSerif"/>
              </a:rPr>
              <a:t>scattered along the hepatic vessels and ducts in the lesser </a:t>
            </a:r>
            <a:r>
              <a:rPr lang="en-GB" sz="2000" dirty="0" err="1">
                <a:effectLst/>
                <a:latin typeface="+mn-lt"/>
                <a:cs typeface="LiberationSerif"/>
              </a:rPr>
              <a:t>omentum</a:t>
            </a:r>
            <a:r>
              <a:rPr lang="en-GB" sz="2000" dirty="0">
                <a:effectLst/>
                <a:latin typeface="+mn-lt"/>
                <a:cs typeface="LiberationSerif"/>
              </a:rPr>
              <a:t>.</a:t>
            </a:r>
            <a:br>
              <a:rPr lang="en-GB" sz="2000" dirty="0">
                <a:effectLst/>
                <a:latin typeface="+mn-lt"/>
                <a:cs typeface="LiberationSerif"/>
              </a:rPr>
            </a:br>
            <a:r>
              <a:rPr lang="en-GB" sz="2000" dirty="0">
                <a:effectLst/>
                <a:latin typeface="+mn-lt"/>
                <a:cs typeface="LiberationSerif"/>
              </a:rPr>
              <a:t>- Efferent lymphatic vessels from the hepatic nodes drain into </a:t>
            </a:r>
            <a:r>
              <a:rPr lang="en-GB" sz="2000" b="1" i="1" dirty="0">
                <a:solidFill>
                  <a:schemeClr val="accent2">
                    <a:lumMod val="40000"/>
                    <a:lumOff val="60000"/>
                  </a:schemeClr>
                </a:solidFill>
                <a:effectLst/>
                <a:latin typeface="+mn-lt"/>
                <a:ea typeface="LiberationSerif"/>
                <a:cs typeface="LiberationSerif-Italic"/>
              </a:rPr>
              <a:t>celiac lymph nodes</a:t>
            </a:r>
            <a:r>
              <a:rPr lang="en-GB" sz="2000" dirty="0">
                <a:effectLst/>
                <a:latin typeface="+mn-lt"/>
                <a:cs typeface="LiberationSerif"/>
              </a:rPr>
              <a:t>, which</a:t>
            </a:r>
            <a:br>
              <a:rPr lang="en-GB" sz="2000" dirty="0">
                <a:effectLst/>
                <a:latin typeface="+mn-lt"/>
                <a:cs typeface="LiberationSerif"/>
              </a:rPr>
            </a:br>
            <a:r>
              <a:rPr lang="en-GB" sz="2000" dirty="0">
                <a:effectLst/>
                <a:latin typeface="+mn-lt"/>
                <a:cs typeface="LiberationSerif"/>
              </a:rPr>
              <a:t>  in</a:t>
            </a:r>
            <a:r>
              <a:rPr lang="en-GB" sz="2000" dirty="0">
                <a:latin typeface="+mn-lt"/>
                <a:cs typeface="LiberationSerif"/>
              </a:rPr>
              <a:t> </a:t>
            </a:r>
            <a:r>
              <a:rPr lang="en-GB" sz="2000" dirty="0">
                <a:effectLst/>
                <a:latin typeface="+mn-lt"/>
                <a:cs typeface="LiberationSerif"/>
              </a:rPr>
              <a:t>turn drain into the </a:t>
            </a:r>
            <a:r>
              <a:rPr lang="en-GB" sz="2000" b="1" i="1" dirty="0">
                <a:solidFill>
                  <a:schemeClr val="accent2">
                    <a:lumMod val="40000"/>
                    <a:lumOff val="60000"/>
                  </a:schemeClr>
                </a:solidFill>
                <a:effectLst/>
                <a:latin typeface="+mn-lt"/>
                <a:ea typeface="LiberationSerif"/>
                <a:cs typeface="LiberationSerif-Italic"/>
              </a:rPr>
              <a:t>cisterna chyli </a:t>
            </a:r>
            <a:r>
              <a:rPr lang="en-GB" sz="2000" b="1" dirty="0">
                <a:solidFill>
                  <a:schemeClr val="accent2">
                    <a:lumMod val="40000"/>
                    <a:lumOff val="60000"/>
                  </a:schemeClr>
                </a:solidFill>
                <a:effectLst/>
                <a:latin typeface="+mn-lt"/>
                <a:cs typeface="LiberationSerif"/>
              </a:rPr>
              <a:t>(chyle cistern)</a:t>
            </a:r>
            <a:r>
              <a:rPr lang="en-GB" sz="2000" dirty="0">
                <a:effectLst/>
                <a:latin typeface="+mn-lt"/>
                <a:cs typeface="LiberationSerif"/>
              </a:rPr>
              <a:t>, a dilated sac at the inferior end of</a:t>
            </a:r>
            <a:br>
              <a:rPr lang="en-GB" sz="2000" dirty="0">
                <a:effectLst/>
                <a:latin typeface="+mn-lt"/>
                <a:cs typeface="LiberationSerif"/>
              </a:rPr>
            </a:br>
            <a:r>
              <a:rPr lang="en-GB" sz="2000" dirty="0">
                <a:effectLst/>
                <a:latin typeface="+mn-lt"/>
                <a:cs typeface="LiberationSerif"/>
              </a:rPr>
              <a:t>  the</a:t>
            </a:r>
            <a:r>
              <a:rPr lang="en-GB" sz="2000" dirty="0">
                <a:latin typeface="+mn-lt"/>
                <a:cs typeface="LiberationSerif"/>
              </a:rPr>
              <a:t> </a:t>
            </a:r>
            <a:r>
              <a:rPr lang="en-GB" sz="2000" dirty="0">
                <a:effectLst/>
                <a:latin typeface="+mn-lt"/>
                <a:cs typeface="LiberationSerif"/>
              </a:rPr>
              <a:t>thoracic duct.</a:t>
            </a:r>
            <a:endParaRPr lang="en-GB" sz="2000" dirty="0">
              <a:latin typeface="+mn-lt"/>
            </a:endParaRPr>
          </a:p>
        </p:txBody>
      </p:sp>
    </p:spTree>
    <p:extLst>
      <p:ext uri="{BB962C8B-B14F-4D97-AF65-F5344CB8AC3E}">
        <p14:creationId xmlns:p14="http://schemas.microsoft.com/office/powerpoint/2010/main" val="3506775408"/>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F3118E-3D25-4764-9418-F6A48A76FE14}"/>
              </a:ext>
            </a:extLst>
          </p:cNvPr>
          <p:cNvPicPr>
            <a:picLocks noChangeAspect="1"/>
          </p:cNvPicPr>
          <p:nvPr/>
        </p:nvPicPr>
        <p:blipFill>
          <a:blip r:embed="rId2"/>
          <a:stretch>
            <a:fillRect/>
          </a:stretch>
        </p:blipFill>
        <p:spPr>
          <a:xfrm>
            <a:off x="1016439" y="878646"/>
            <a:ext cx="7111122" cy="5100707"/>
          </a:xfrm>
          <a:prstGeom prst="rect">
            <a:avLst/>
          </a:prstGeom>
        </p:spPr>
      </p:pic>
    </p:spTree>
    <p:extLst>
      <p:ext uri="{BB962C8B-B14F-4D97-AF65-F5344CB8AC3E}">
        <p14:creationId xmlns:p14="http://schemas.microsoft.com/office/powerpoint/2010/main" val="11235925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7C15BA3-979D-74C1-7580-9AB69840A3CE}"/>
              </a:ext>
            </a:extLst>
          </p:cNvPr>
          <p:cNvSpPr txBox="1">
            <a:spLocks noRot="1" noChangeArrowheads="1"/>
          </p:cNvSpPr>
          <p:nvPr/>
        </p:nvSpPr>
        <p:spPr bwMode="auto">
          <a:xfrm>
            <a:off x="468313" y="0"/>
            <a:ext cx="8229600" cy="6334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a:lstStyle>
          <a:p>
            <a:pPr eaLnBrk="1" hangingPunct="1"/>
            <a:r>
              <a:rPr lang="en-US" altLang="en-US" sz="3200" kern="0" dirty="0">
                <a:solidFill>
                  <a:schemeClr val="accent2">
                    <a:lumMod val="40000"/>
                    <a:lumOff val="60000"/>
                  </a:schemeClr>
                </a:solidFill>
              </a:rPr>
              <a:t>LYMPHATIC DRAINGE OF LIVER</a:t>
            </a:r>
          </a:p>
        </p:txBody>
      </p:sp>
      <p:sp>
        <p:nvSpPr>
          <p:cNvPr id="4" name="TextBox 3">
            <a:extLst>
              <a:ext uri="{FF2B5EF4-FFF2-40B4-BE49-F238E27FC236}">
                <a16:creationId xmlns:a16="http://schemas.microsoft.com/office/drawing/2014/main" id="{E1EDCF31-33AB-4309-B412-2DE825CF9DAE}"/>
              </a:ext>
            </a:extLst>
          </p:cNvPr>
          <p:cNvSpPr txBox="1"/>
          <p:nvPr/>
        </p:nvSpPr>
        <p:spPr>
          <a:xfrm>
            <a:off x="0" y="633413"/>
            <a:ext cx="9144000" cy="4843377"/>
          </a:xfrm>
          <a:prstGeom prst="rect">
            <a:avLst/>
          </a:prstGeom>
          <a:noFill/>
        </p:spPr>
        <p:txBody>
          <a:bodyPr wrap="square">
            <a:spAutoFit/>
          </a:bodyPr>
          <a:lstStyle/>
          <a:p>
            <a:pPr>
              <a:lnSpc>
                <a:spcPct val="107000"/>
              </a:lnSpc>
              <a:spcAft>
                <a:spcPts val="800"/>
              </a:spcAft>
            </a:pPr>
            <a:r>
              <a:rPr lang="en-GB" sz="2000" dirty="0">
                <a:effectLst/>
                <a:latin typeface="+mn-lt"/>
                <a:ea typeface="Calibri" panose="020F0502020204030204" pitchFamily="34" charset="0"/>
                <a:cs typeface="LiberationSerif"/>
              </a:rPr>
              <a:t>- </a:t>
            </a:r>
            <a:r>
              <a:rPr lang="en-GB" sz="2000" dirty="0">
                <a:solidFill>
                  <a:schemeClr val="accent2">
                    <a:lumMod val="40000"/>
                    <a:lumOff val="60000"/>
                  </a:schemeClr>
                </a:solidFill>
                <a:effectLst/>
                <a:latin typeface="+mn-lt"/>
                <a:ea typeface="Calibri" panose="020F0502020204030204" pitchFamily="34" charset="0"/>
                <a:cs typeface="LiberationSerif"/>
              </a:rPr>
              <a:t>Superficial lymphatics from the posterior aspects </a:t>
            </a:r>
            <a:r>
              <a:rPr lang="en-GB" sz="2000" dirty="0">
                <a:effectLst/>
                <a:latin typeface="+mn-lt"/>
                <a:ea typeface="Calibri" panose="020F0502020204030204" pitchFamily="34" charset="0"/>
                <a:cs typeface="LiberationSerif"/>
              </a:rPr>
              <a:t>of the diaphragmatic and visceral</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surfaces of the liver drain toward the bare area of the liver. Here they drain into </a:t>
            </a:r>
            <a:r>
              <a:rPr lang="en-GB" sz="2000" b="1" dirty="0">
                <a:solidFill>
                  <a:schemeClr val="accent2">
                    <a:lumMod val="40000"/>
                    <a:lumOff val="60000"/>
                  </a:schemeClr>
                </a:solidFill>
                <a:effectLst/>
                <a:latin typeface="+mn-lt"/>
                <a:ea typeface="LiberationSerif"/>
                <a:cs typeface="LiberationSerif-Bold"/>
              </a:rPr>
              <a:t>phrenic</a:t>
            </a:r>
            <a:br>
              <a:rPr lang="en-GB" sz="2000" b="1" dirty="0">
                <a:solidFill>
                  <a:schemeClr val="accent2">
                    <a:lumMod val="40000"/>
                    <a:lumOff val="60000"/>
                  </a:schemeClr>
                </a:solidFill>
                <a:effectLst/>
                <a:latin typeface="+mn-lt"/>
                <a:ea typeface="LiberationSerif"/>
                <a:cs typeface="LiberationSerif-Bold"/>
              </a:rPr>
            </a:br>
            <a:r>
              <a:rPr lang="en-GB" sz="2000" b="1" dirty="0">
                <a:solidFill>
                  <a:schemeClr val="accent2">
                    <a:lumMod val="40000"/>
                    <a:lumOff val="60000"/>
                  </a:schemeClr>
                </a:solidFill>
                <a:effectLst/>
                <a:latin typeface="+mn-lt"/>
                <a:ea typeface="LiberationSerif"/>
                <a:cs typeface="LiberationSerif-Bold"/>
              </a:rPr>
              <a:t>  lymph nodes</a:t>
            </a:r>
            <a:r>
              <a:rPr lang="en-GB" sz="2000" dirty="0">
                <a:effectLst/>
                <a:latin typeface="+mn-lt"/>
                <a:ea typeface="Calibri" panose="020F0502020204030204" pitchFamily="34" charset="0"/>
                <a:cs typeface="LiberationSerif"/>
              </a:rPr>
              <a:t> </a:t>
            </a:r>
            <a:r>
              <a:rPr lang="en-GB" sz="2000" b="1" dirty="0">
                <a:solidFill>
                  <a:schemeClr val="accent2">
                    <a:lumMod val="40000"/>
                    <a:lumOff val="60000"/>
                  </a:schemeClr>
                </a:solidFill>
                <a:effectLst/>
                <a:latin typeface="+mn-lt"/>
                <a:ea typeface="Calibri" panose="020F0502020204030204" pitchFamily="34" charset="0"/>
                <a:cs typeface="LiberationSerif"/>
              </a:rPr>
              <a:t>or join deep lymphatics </a:t>
            </a:r>
            <a:r>
              <a:rPr lang="en-GB" sz="2000" dirty="0">
                <a:effectLst/>
                <a:latin typeface="+mn-lt"/>
                <a:ea typeface="Calibri" panose="020F0502020204030204" pitchFamily="34" charset="0"/>
                <a:cs typeface="LiberationSerif"/>
              </a:rPr>
              <a:t>that have accompanied the hepatic veins</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converging on the IVC and pass with this large vein through the diaphragm to drain into</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the </a:t>
            </a:r>
            <a:r>
              <a:rPr lang="en-GB" sz="2000" b="1" dirty="0">
                <a:solidFill>
                  <a:schemeClr val="accent2">
                    <a:lumMod val="40000"/>
                    <a:lumOff val="60000"/>
                  </a:schemeClr>
                </a:solidFill>
                <a:effectLst/>
                <a:latin typeface="+mn-lt"/>
                <a:ea typeface="LiberationSerif"/>
                <a:cs typeface="LiberationSerif-Bold"/>
              </a:rPr>
              <a:t>posterior mediastinal lymph nodes</a:t>
            </a:r>
            <a:r>
              <a:rPr lang="en-GB" sz="2000" dirty="0">
                <a:effectLst/>
                <a:latin typeface="+mn-lt"/>
                <a:ea typeface="Calibri" panose="020F0502020204030204" pitchFamily="34" charset="0"/>
                <a:cs typeface="LiberationSerif"/>
              </a:rPr>
              <a:t>. Efferent</a:t>
            </a:r>
            <a:r>
              <a:rPr lang="en-GB" sz="2000" dirty="0">
                <a:latin typeface="+mn-lt"/>
                <a:ea typeface="Calibri" panose="020F0502020204030204" pitchFamily="34" charset="0"/>
                <a:cs typeface="Times New Roman" panose="02020603050405020304" pitchFamily="18" charset="0"/>
              </a:rPr>
              <a:t> </a:t>
            </a:r>
            <a:r>
              <a:rPr lang="en-GB" sz="2000" dirty="0">
                <a:effectLst/>
                <a:latin typeface="+mn-lt"/>
                <a:ea typeface="Calibri" panose="020F0502020204030204" pitchFamily="34" charset="0"/>
                <a:cs typeface="LiberationSerif"/>
              </a:rPr>
              <a:t>lymphatic vessels from these nodes</a:t>
            </a:r>
            <a:br>
              <a:rPr lang="en-GB" sz="2000" dirty="0">
                <a:effectLst/>
                <a:latin typeface="+mn-lt"/>
                <a:ea typeface="Calibri" panose="020F0502020204030204" pitchFamily="34" charset="0"/>
                <a:cs typeface="LiberationSerif"/>
              </a:rPr>
            </a:br>
            <a:r>
              <a:rPr lang="en-GB" sz="2000" dirty="0">
                <a:effectLst/>
                <a:latin typeface="+mn-lt"/>
                <a:ea typeface="Calibri" panose="020F0502020204030204" pitchFamily="34" charset="0"/>
                <a:cs typeface="LiberationSerif"/>
              </a:rPr>
              <a:t>  </a:t>
            </a:r>
            <a:r>
              <a:rPr lang="en-GB" sz="2000" b="1" dirty="0">
                <a:solidFill>
                  <a:schemeClr val="accent2">
                    <a:lumMod val="40000"/>
                    <a:lumOff val="60000"/>
                  </a:schemeClr>
                </a:solidFill>
                <a:effectLst/>
                <a:latin typeface="+mn-lt"/>
                <a:ea typeface="Calibri" panose="020F0502020204030204" pitchFamily="34" charset="0"/>
                <a:cs typeface="LiberationSerif"/>
              </a:rPr>
              <a:t>join the right lymphatic and thoracic ducts</a:t>
            </a:r>
            <a:r>
              <a:rPr lang="en-GB" sz="2000" dirty="0">
                <a:effectLst/>
                <a:latin typeface="+mn-lt"/>
                <a:ea typeface="Calibri" panose="020F0502020204030204" pitchFamily="34" charset="0"/>
                <a:cs typeface="LiberationSerif"/>
              </a:rPr>
              <a:t>.</a:t>
            </a:r>
            <a:endParaRPr lang="en-GB" sz="20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2000" dirty="0">
                <a:effectLst/>
                <a:latin typeface="+mn-lt"/>
                <a:ea typeface="Calibri" panose="020F0502020204030204" pitchFamily="34" charset="0"/>
                <a:cs typeface="LiberationSerif"/>
              </a:rPr>
              <a:t>A few lymphatic vessels follow different routes:</a:t>
            </a:r>
            <a:endParaRPr lang="en-GB" sz="20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2000" dirty="0">
                <a:solidFill>
                  <a:schemeClr val="accent2">
                    <a:lumMod val="40000"/>
                    <a:lumOff val="60000"/>
                  </a:schemeClr>
                </a:solidFill>
                <a:effectLst/>
                <a:latin typeface="+mn-lt"/>
                <a:ea typeface="Calibri" panose="020F0502020204030204" pitchFamily="34" charset="0"/>
                <a:cs typeface="LiberationSerif"/>
              </a:rPr>
              <a:t>From the posterior surface of the left lobe of the liver </a:t>
            </a:r>
            <a:r>
              <a:rPr lang="en-GB" sz="2000" dirty="0">
                <a:effectLst/>
                <a:latin typeface="+mn-lt"/>
                <a:ea typeface="Calibri" panose="020F0502020204030204" pitchFamily="34" charset="0"/>
                <a:cs typeface="LiberationSerif"/>
              </a:rPr>
              <a:t>toward the </a:t>
            </a:r>
            <a:r>
              <a:rPr lang="en-GB" sz="2000" dirty="0" err="1">
                <a:effectLst/>
                <a:latin typeface="+mn-lt"/>
                <a:ea typeface="Calibri" panose="020F0502020204030204" pitchFamily="34" charset="0"/>
                <a:cs typeface="LiberationSerif"/>
              </a:rPr>
              <a:t>esophageal</a:t>
            </a:r>
            <a:r>
              <a:rPr lang="en-GB" sz="2000" dirty="0">
                <a:effectLst/>
                <a:latin typeface="+mn-lt"/>
                <a:ea typeface="Calibri" panose="020F0502020204030204" pitchFamily="34" charset="0"/>
                <a:cs typeface="LiberationSerif"/>
              </a:rPr>
              <a:t> hiatus of the diaphragm to end in the </a:t>
            </a:r>
            <a:r>
              <a:rPr lang="en-GB" sz="2000" b="1" i="1" dirty="0">
                <a:solidFill>
                  <a:schemeClr val="accent2">
                    <a:lumMod val="40000"/>
                    <a:lumOff val="60000"/>
                  </a:schemeClr>
                </a:solidFill>
                <a:effectLst/>
                <a:latin typeface="+mn-lt"/>
                <a:ea typeface="LiberationSerif"/>
                <a:cs typeface="LiberationSerif-Italic"/>
              </a:rPr>
              <a:t>left gastric lymph nodes</a:t>
            </a:r>
            <a:r>
              <a:rPr lang="en-GB" sz="2000" dirty="0">
                <a:effectLst/>
                <a:latin typeface="+mn-lt"/>
                <a:ea typeface="Calibri" panose="020F0502020204030204" pitchFamily="34" charset="0"/>
                <a:cs typeface="LiberationSerif"/>
              </a:rPr>
              <a:t>.</a:t>
            </a:r>
            <a:endParaRPr lang="en-GB" sz="20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2000" dirty="0">
                <a:solidFill>
                  <a:schemeClr val="accent2">
                    <a:lumMod val="40000"/>
                    <a:lumOff val="60000"/>
                  </a:schemeClr>
                </a:solidFill>
                <a:effectLst/>
                <a:latin typeface="+mn-lt"/>
                <a:ea typeface="Calibri" panose="020F0502020204030204" pitchFamily="34" charset="0"/>
                <a:cs typeface="LiberationSerif"/>
              </a:rPr>
              <a:t>From the anterior central diaphragmatic surface</a:t>
            </a:r>
            <a:r>
              <a:rPr lang="en-GB" sz="2000" dirty="0">
                <a:effectLst/>
                <a:latin typeface="+mn-lt"/>
                <a:ea typeface="Calibri" panose="020F0502020204030204" pitchFamily="34" charset="0"/>
                <a:cs typeface="LiberationSerif"/>
              </a:rPr>
              <a:t> along the falciform ligament to the </a:t>
            </a:r>
            <a:r>
              <a:rPr lang="en-GB" sz="2000" b="1" i="1" dirty="0">
                <a:solidFill>
                  <a:schemeClr val="accent2">
                    <a:lumMod val="40000"/>
                    <a:lumOff val="60000"/>
                  </a:schemeClr>
                </a:solidFill>
                <a:effectLst/>
                <a:latin typeface="+mn-lt"/>
                <a:ea typeface="LiberationSerif"/>
                <a:cs typeface="LiberationSerif-Italic"/>
              </a:rPr>
              <a:t>parasternal lymph nodes</a:t>
            </a:r>
            <a:r>
              <a:rPr lang="en-GB" sz="2000" b="1" dirty="0">
                <a:solidFill>
                  <a:schemeClr val="accent2">
                    <a:lumMod val="40000"/>
                    <a:lumOff val="60000"/>
                  </a:schemeClr>
                </a:solidFill>
                <a:effectLst/>
                <a:latin typeface="+mn-lt"/>
                <a:ea typeface="Calibri" panose="020F0502020204030204" pitchFamily="34" charset="0"/>
                <a:cs typeface="LiberationSerif"/>
              </a:rPr>
              <a:t>.</a:t>
            </a:r>
            <a:endParaRPr lang="en-GB" sz="2000" b="1" dirty="0">
              <a:solidFill>
                <a:schemeClr val="accent2">
                  <a:lumMod val="40000"/>
                  <a:lumOff val="60000"/>
                </a:schemeClr>
              </a:solidFill>
              <a:effectLst/>
              <a:latin typeface="+mn-lt"/>
              <a:ea typeface="Calibri" panose="020F0502020204030204" pitchFamily="34" charset="0"/>
              <a:cs typeface="Times New Roman" panose="02020603050405020304" pitchFamily="18" charset="0"/>
            </a:endParaRPr>
          </a:p>
          <a:p>
            <a:r>
              <a:rPr lang="en-GB" sz="2000" dirty="0">
                <a:solidFill>
                  <a:schemeClr val="accent2">
                    <a:lumMod val="40000"/>
                    <a:lumOff val="60000"/>
                  </a:schemeClr>
                </a:solidFill>
                <a:effectLst/>
                <a:latin typeface="+mn-lt"/>
                <a:cs typeface="LiberationSerif"/>
              </a:rPr>
              <a:t>Along the round ligament of the liver </a:t>
            </a:r>
            <a:r>
              <a:rPr lang="en-GB" sz="2000" dirty="0">
                <a:effectLst/>
                <a:latin typeface="+mn-lt"/>
                <a:cs typeface="LiberationSerif"/>
              </a:rPr>
              <a:t>to the umbilicus and </a:t>
            </a:r>
            <a:r>
              <a:rPr lang="en-GB" sz="2000" b="1" dirty="0">
                <a:solidFill>
                  <a:schemeClr val="accent2">
                    <a:lumMod val="40000"/>
                    <a:lumOff val="60000"/>
                  </a:schemeClr>
                </a:solidFill>
                <a:effectLst/>
                <a:latin typeface="+mn-lt"/>
                <a:cs typeface="LiberationSerif"/>
              </a:rPr>
              <a:t>lymphatics of the anterior abdominal wall.</a:t>
            </a:r>
            <a:endParaRPr lang="en-GB" sz="2000" b="1" dirty="0">
              <a:solidFill>
                <a:schemeClr val="accent2">
                  <a:lumMod val="40000"/>
                  <a:lumOff val="60000"/>
                </a:schemeClr>
              </a:solidFill>
              <a:latin typeface="+mn-lt"/>
            </a:endParaRPr>
          </a:p>
        </p:txBody>
      </p:sp>
    </p:spTree>
    <p:extLst>
      <p:ext uri="{BB962C8B-B14F-4D97-AF65-F5344CB8AC3E}">
        <p14:creationId xmlns:p14="http://schemas.microsoft.com/office/powerpoint/2010/main" val="2814528887"/>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5332559" y="2479333"/>
            <a:ext cx="3832295" cy="439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2" name="Rectangle 2"/>
          <p:cNvSpPr>
            <a:spLocks noGrp="1" noRot="1" noChangeArrowheads="1"/>
          </p:cNvSpPr>
          <p:nvPr>
            <p:ph type="title"/>
          </p:nvPr>
        </p:nvSpPr>
        <p:spPr>
          <a:xfrm>
            <a:off x="2424425" y="116632"/>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0" y="750044"/>
            <a:ext cx="8705525" cy="6024726"/>
          </a:xfrm>
          <a:prstGeom prst="rect">
            <a:avLst/>
          </a:prstGeom>
          <a:noFill/>
        </p:spPr>
        <p:txBody>
          <a:bodyPr wrap="none">
            <a:spAutoFit/>
          </a:bodyPr>
          <a:lstStyle/>
          <a:p>
            <a:pPr algn="l"/>
            <a:r>
              <a:rPr lang="en-GB" sz="2000" b="0" i="0" dirty="0">
                <a:effectLst/>
                <a:latin typeface="+mn-lt"/>
              </a:rPr>
              <a:t>The celiac (solar) plexus is an </a:t>
            </a:r>
            <a:r>
              <a:rPr lang="en-GB" sz="2000" b="0" i="0" u="sng" dirty="0">
                <a:effectLst/>
                <a:latin typeface="+mn-lt"/>
                <a:hlinkClick r:id="rId3">
                  <a:extLst>
                    <a:ext uri="{A12FA001-AC4F-418D-AE19-62706E023703}">
                      <ahyp:hlinkClr xmlns:ahyp="http://schemas.microsoft.com/office/drawing/2018/hyperlinkcolor" val="tx"/>
                    </a:ext>
                  </a:extLst>
                </a:hlinkClick>
              </a:rPr>
              <a:t>autonomic</a:t>
            </a:r>
            <a:r>
              <a:rPr lang="en-GB" sz="2000" b="0" i="0" dirty="0">
                <a:effectLst/>
                <a:latin typeface="+mn-lt"/>
              </a:rPr>
              <a:t> nervous plexus consisting of interconnected</a:t>
            </a:r>
          </a:p>
          <a:p>
            <a:pPr algn="l"/>
            <a:r>
              <a:rPr lang="en-GB" sz="2000" b="0" i="0" dirty="0">
                <a:effectLst/>
                <a:latin typeface="+mn-lt"/>
              </a:rPr>
              <a:t>paraaortic ganglia, located around the roots of the major abdominal </a:t>
            </a:r>
            <a:r>
              <a:rPr lang="en-GB" sz="2000" b="0" i="0" u="sng" dirty="0">
                <a:effectLst/>
                <a:latin typeface="+mn-lt"/>
                <a:hlinkClick r:id="rId4">
                  <a:extLst>
                    <a:ext uri="{A12FA001-AC4F-418D-AE19-62706E023703}">
                      <ahyp:hlinkClr xmlns:ahyp="http://schemas.microsoft.com/office/drawing/2018/hyperlinkcolor" val="tx"/>
                    </a:ext>
                  </a:extLst>
                </a:hlinkClick>
              </a:rPr>
              <a:t>aorta</a:t>
            </a:r>
            <a:r>
              <a:rPr lang="en-GB" sz="2000" b="0" i="0" dirty="0">
                <a:effectLst/>
                <a:latin typeface="+mn-lt"/>
              </a:rPr>
              <a:t> branches</a:t>
            </a:r>
            <a:br>
              <a:rPr lang="en-GB" sz="2000" b="0" i="0" dirty="0">
                <a:effectLst/>
                <a:latin typeface="+mn-lt"/>
              </a:rPr>
            </a:br>
            <a:r>
              <a:rPr lang="en-GB" sz="2000" b="0" i="0" dirty="0">
                <a:effectLst/>
                <a:latin typeface="+mn-lt"/>
              </a:rPr>
              <a:t>(truncu</a:t>
            </a:r>
            <a:r>
              <a:rPr lang="en-GB" sz="2000" dirty="0">
                <a:latin typeface="+mn-lt"/>
              </a:rPr>
              <a:t>s celiacus, superior mesenteric artery and renal arteries)</a:t>
            </a:r>
            <a:r>
              <a:rPr lang="en-GB" sz="2000" b="0" i="0" dirty="0">
                <a:effectLst/>
                <a:latin typeface="+mn-lt"/>
              </a:rPr>
              <a:t>. </a:t>
            </a:r>
          </a:p>
          <a:p>
            <a:pPr algn="l"/>
            <a:r>
              <a:rPr lang="en-GB" sz="2000" b="0" i="0" dirty="0">
                <a:effectLst/>
                <a:latin typeface="+mn-lt"/>
              </a:rPr>
              <a:t>The function of the celiac plexus is to receive both </a:t>
            </a:r>
            <a:r>
              <a:rPr lang="en-GB" sz="2000" b="0" i="0" u="sng" dirty="0">
                <a:effectLst/>
                <a:latin typeface="+mn-lt"/>
                <a:hlinkClick r:id="rId5">
                  <a:extLst>
                    <a:ext uri="{A12FA001-AC4F-418D-AE19-62706E023703}">
                      <ahyp:hlinkClr xmlns:ahyp="http://schemas.microsoft.com/office/drawing/2018/hyperlinkcolor" val="tx"/>
                    </a:ext>
                  </a:extLst>
                </a:hlinkClick>
              </a:rPr>
              <a:t>parasympathetic</a:t>
            </a:r>
            <a:r>
              <a:rPr lang="en-GB" sz="2000" b="0" i="0" dirty="0">
                <a:effectLst/>
                <a:latin typeface="+mn-lt"/>
              </a:rPr>
              <a:t> and </a:t>
            </a:r>
            <a:r>
              <a:rPr lang="en-GB" sz="2000" b="0" i="0" u="sng" dirty="0">
                <a:effectLst/>
                <a:latin typeface="+mn-lt"/>
                <a:hlinkClick r:id="rId6">
                  <a:extLst>
                    <a:ext uri="{A12FA001-AC4F-418D-AE19-62706E023703}">
                      <ahyp:hlinkClr xmlns:ahyp="http://schemas.microsoft.com/office/drawing/2018/hyperlinkcolor" val="tx"/>
                    </a:ext>
                  </a:extLst>
                </a:hlinkClick>
              </a:rPr>
              <a:t>sympathetic</a:t>
            </a:r>
            <a:r>
              <a:rPr lang="en-GB" sz="2000" b="0" i="0" dirty="0">
                <a:effectLst/>
                <a:latin typeface="+mn-lt"/>
              </a:rPr>
              <a:t> </a:t>
            </a:r>
            <a:br>
              <a:rPr lang="en-GB" sz="2000" b="0" i="0" dirty="0">
                <a:effectLst/>
                <a:latin typeface="+mn-lt"/>
              </a:rPr>
            </a:br>
            <a:r>
              <a:rPr lang="en-GB" sz="2000" b="0" i="0" dirty="0">
                <a:effectLst/>
                <a:latin typeface="+mn-lt"/>
              </a:rPr>
              <a:t>inputs from the </a:t>
            </a:r>
            <a:r>
              <a:rPr lang="en-GB" sz="2000" b="0" i="0" u="sng" dirty="0" err="1">
                <a:effectLst/>
                <a:latin typeface="+mn-lt"/>
                <a:hlinkClick r:id="rId7">
                  <a:extLst>
                    <a:ext uri="{A12FA001-AC4F-418D-AE19-62706E023703}">
                      <ahyp:hlinkClr xmlns:ahyp="http://schemas.microsoft.com/office/drawing/2018/hyperlinkcolor" val="tx"/>
                    </a:ext>
                  </a:extLst>
                </a:hlinkClick>
              </a:rPr>
              <a:t>vagus</a:t>
            </a:r>
            <a:r>
              <a:rPr lang="en-GB" sz="2000" b="0" i="0" u="sng" dirty="0">
                <a:effectLst/>
                <a:latin typeface="+mn-lt"/>
                <a:hlinkClick r:id="rId7">
                  <a:extLst>
                    <a:ext uri="{A12FA001-AC4F-418D-AE19-62706E023703}">
                      <ahyp:hlinkClr xmlns:ahyp="http://schemas.microsoft.com/office/drawing/2018/hyperlinkcolor" val="tx"/>
                    </a:ext>
                  </a:extLst>
                </a:hlinkClick>
              </a:rPr>
              <a:t> (CN X)</a:t>
            </a:r>
            <a:r>
              <a:rPr lang="en-GB" sz="2000" b="0" i="0" dirty="0">
                <a:effectLst/>
                <a:latin typeface="+mn-lt"/>
              </a:rPr>
              <a:t> and splanchnic nerves, and to convey their respective </a:t>
            </a:r>
            <a:br>
              <a:rPr lang="en-GB" sz="2000" b="0" i="0" dirty="0">
                <a:effectLst/>
                <a:latin typeface="+mn-lt"/>
              </a:rPr>
            </a:br>
            <a:r>
              <a:rPr lang="en-GB" sz="2000" b="0" i="0" dirty="0">
                <a:effectLst/>
                <a:latin typeface="+mn-lt"/>
              </a:rPr>
              <a:t>postsynaptic outputs to the </a:t>
            </a:r>
            <a:r>
              <a:rPr lang="en-GB" sz="2000" b="0" i="0" u="sng" dirty="0">
                <a:effectLst/>
                <a:latin typeface="+mn-lt"/>
                <a:hlinkClick r:id="rId8">
                  <a:extLst>
                    <a:ext uri="{A12FA001-AC4F-418D-AE19-62706E023703}">
                      <ahyp:hlinkClr xmlns:ahyp="http://schemas.microsoft.com/office/drawing/2018/hyperlinkcolor" val="tx"/>
                    </a:ext>
                  </a:extLst>
                </a:hlinkClick>
              </a:rPr>
              <a:t>abdominal viscera</a:t>
            </a:r>
            <a:r>
              <a:rPr lang="en-GB" sz="2000" b="0" i="0" dirty="0">
                <a:effectLst/>
                <a:latin typeface="+mn-lt"/>
              </a:rPr>
              <a:t>. </a:t>
            </a:r>
          </a:p>
          <a:p>
            <a:pPr algn="l"/>
            <a:endParaRPr lang="en-GB" sz="2000" b="0" i="0" dirty="0">
              <a:effectLst/>
              <a:latin typeface="+mn-lt"/>
            </a:endParaRPr>
          </a:p>
          <a:p>
            <a:pPr>
              <a:spcBef>
                <a:spcPts val="600"/>
              </a:spcBef>
              <a:defRPr/>
            </a:pPr>
            <a:r>
              <a:rPr lang="en-GB" sz="2000" b="1" i="0" u="sng" dirty="0">
                <a:effectLst/>
                <a:latin typeface="+mn-lt"/>
              </a:rPr>
              <a:t>It consists of</a:t>
            </a:r>
            <a:r>
              <a:rPr lang="en-GB" sz="2000" b="1" i="0" u="sng" dirty="0">
                <a:effectLst/>
                <a:latin typeface="+mn-lt"/>
                <a:sym typeface="Wingdings" panose="05000000000000000000" pitchFamily="2" charset="2"/>
              </a:rPr>
              <a:t>:</a:t>
            </a:r>
            <a:endParaRPr lang="sr-Cyrl-RS" sz="2000" b="1" u="sng" dirty="0">
              <a:ln>
                <a:solidFill>
                  <a:srgbClr val="FFC000"/>
                </a:solidFill>
              </a:ln>
            </a:endParaRPr>
          </a:p>
          <a:p>
            <a:pPr>
              <a:spcBef>
                <a:spcPts val="600"/>
              </a:spcBef>
              <a:buFont typeface="Arial" pitchFamily="34" charset="0"/>
              <a:buChar char="•"/>
              <a:defRPr/>
            </a:pPr>
            <a:r>
              <a:rPr lang="en-GB" sz="2000" b="1" dirty="0">
                <a:ln>
                  <a:solidFill>
                    <a:srgbClr val="FFC000"/>
                  </a:solidFill>
                </a:ln>
              </a:rPr>
              <a:t> Prevertebral ganglia (paraaortic ganglia)</a:t>
            </a:r>
            <a:endParaRPr lang="sr-Cyrl-RS" sz="2000" b="1" dirty="0">
              <a:ln>
                <a:solidFill>
                  <a:srgbClr val="FFC000"/>
                </a:solidFill>
              </a:ln>
            </a:endParaRPr>
          </a:p>
          <a:p>
            <a:pPr>
              <a:spcBef>
                <a:spcPts val="600"/>
              </a:spcBef>
              <a:defRPr/>
            </a:pPr>
            <a:r>
              <a:rPr lang="sr-Latn-CS" sz="2000" b="1" dirty="0"/>
              <a:t> </a:t>
            </a:r>
            <a:r>
              <a:rPr lang="sr-Latn-CS" sz="2000" b="1" dirty="0">
                <a:solidFill>
                  <a:srgbClr val="FFC000"/>
                </a:solidFill>
              </a:rPr>
              <a:t>- </a:t>
            </a:r>
            <a:r>
              <a:rPr lang="en-GB" sz="2000" b="1" dirty="0">
                <a:solidFill>
                  <a:srgbClr val="FFC000"/>
                </a:solidFill>
              </a:rPr>
              <a:t>celiac ganglia (2)</a:t>
            </a:r>
            <a:endParaRPr lang="sr-Latn-CS" sz="2000" b="1" dirty="0">
              <a:solidFill>
                <a:srgbClr val="FFC000"/>
              </a:solidFill>
            </a:endParaRPr>
          </a:p>
          <a:p>
            <a:pPr>
              <a:spcBef>
                <a:spcPts val="600"/>
              </a:spcBef>
              <a:defRPr/>
            </a:pPr>
            <a:r>
              <a:rPr lang="sr-Latn-CS" sz="2000" b="1" dirty="0">
                <a:solidFill>
                  <a:srgbClr val="FFC000"/>
                </a:solidFill>
              </a:rPr>
              <a:t> - </a:t>
            </a:r>
            <a:r>
              <a:rPr lang="en-GB" sz="2000" b="1" dirty="0">
                <a:solidFill>
                  <a:srgbClr val="FFC000"/>
                </a:solidFill>
              </a:rPr>
              <a:t>superior mesenteric ganglion (1)</a:t>
            </a:r>
            <a:endParaRPr lang="sr-Latn-CS" sz="2000" b="1" dirty="0">
              <a:solidFill>
                <a:srgbClr val="FFC000"/>
              </a:solidFill>
            </a:endParaRPr>
          </a:p>
          <a:p>
            <a:pPr>
              <a:spcBef>
                <a:spcPts val="600"/>
              </a:spcBef>
              <a:defRPr/>
            </a:pPr>
            <a:r>
              <a:rPr lang="sr-Latn-CS" sz="2000" b="1" dirty="0">
                <a:solidFill>
                  <a:srgbClr val="FFC000"/>
                </a:solidFill>
              </a:rPr>
              <a:t> - </a:t>
            </a:r>
            <a:r>
              <a:rPr lang="en-GB" sz="2000" b="1" dirty="0" err="1">
                <a:solidFill>
                  <a:srgbClr val="FFC000"/>
                </a:solidFill>
              </a:rPr>
              <a:t>aorticorenal</a:t>
            </a:r>
            <a:r>
              <a:rPr lang="en-GB" sz="2000" b="1" dirty="0">
                <a:solidFill>
                  <a:srgbClr val="FFC000"/>
                </a:solidFill>
              </a:rPr>
              <a:t> ganglia</a:t>
            </a:r>
            <a:r>
              <a:rPr lang="sr-Latn-CS" sz="2000" b="1" dirty="0">
                <a:solidFill>
                  <a:srgbClr val="FFC000"/>
                </a:solidFill>
              </a:rPr>
              <a:t> </a:t>
            </a:r>
            <a:r>
              <a:rPr lang="en-GB" sz="2000" b="1" dirty="0">
                <a:solidFill>
                  <a:srgbClr val="FFC000"/>
                </a:solidFill>
              </a:rPr>
              <a:t>(2)</a:t>
            </a:r>
            <a:endParaRPr lang="sr-Cyrl-RS" sz="2000" b="1" dirty="0">
              <a:ln>
                <a:solidFill>
                  <a:srgbClr val="FFC000"/>
                </a:solidFill>
              </a:ln>
            </a:endParaRPr>
          </a:p>
          <a:p>
            <a:pPr>
              <a:spcBef>
                <a:spcPts val="600"/>
              </a:spcBef>
              <a:defRPr/>
            </a:pPr>
            <a:endParaRPr lang="en-GB" sz="1000" b="1" dirty="0">
              <a:ln>
                <a:solidFill>
                  <a:srgbClr val="FFC000"/>
                </a:solidFill>
              </a:ln>
            </a:endParaRPr>
          </a:p>
          <a:p>
            <a:pPr>
              <a:spcBef>
                <a:spcPts val="600"/>
              </a:spcBef>
              <a:buFont typeface="Arial" pitchFamily="34" charset="0"/>
              <a:buChar char="•"/>
              <a:defRPr/>
            </a:pPr>
            <a:r>
              <a:rPr lang="en-GB" sz="2000" b="1" dirty="0">
                <a:ln>
                  <a:solidFill>
                    <a:srgbClr val="FFC000"/>
                  </a:solidFill>
                </a:ln>
              </a:rPr>
              <a:t> Sympathetic and parasympathetic presynaptic</a:t>
            </a:r>
            <a:br>
              <a:rPr lang="en-GB" sz="2000" b="1" dirty="0">
                <a:ln>
                  <a:solidFill>
                    <a:srgbClr val="FFC000"/>
                  </a:solidFill>
                </a:ln>
              </a:rPr>
            </a:br>
            <a:r>
              <a:rPr lang="en-GB" sz="2000" b="1" dirty="0">
                <a:ln>
                  <a:solidFill>
                    <a:srgbClr val="FFC000"/>
                  </a:solidFill>
                </a:ln>
              </a:rPr>
              <a:t>  (preganglionic) </a:t>
            </a:r>
            <a:r>
              <a:rPr lang="en-GB" sz="2000" b="1" dirty="0" err="1">
                <a:ln>
                  <a:solidFill>
                    <a:srgbClr val="FFC000"/>
                  </a:solidFill>
                </a:ln>
              </a:rPr>
              <a:t>fibers</a:t>
            </a:r>
            <a:r>
              <a:rPr lang="en-GB" sz="2000" b="1" dirty="0">
                <a:ln>
                  <a:solidFill>
                    <a:srgbClr val="FFC000"/>
                  </a:solidFill>
                </a:ln>
              </a:rPr>
              <a:t> (inputs)</a:t>
            </a:r>
          </a:p>
          <a:p>
            <a:pPr>
              <a:spcBef>
                <a:spcPts val="600"/>
              </a:spcBef>
              <a:defRPr/>
            </a:pPr>
            <a:endParaRPr lang="sr-Cyrl-RS" sz="1050" b="1" u="sng" dirty="0">
              <a:ln>
                <a:solidFill>
                  <a:srgbClr val="FFC000"/>
                </a:solidFill>
              </a:ln>
            </a:endParaRPr>
          </a:p>
          <a:p>
            <a:pPr>
              <a:spcBef>
                <a:spcPts val="600"/>
              </a:spcBef>
              <a:buFont typeface="Arial" pitchFamily="34" charset="0"/>
              <a:buChar char="•"/>
              <a:defRPr/>
            </a:pPr>
            <a:r>
              <a:rPr lang="en-GB" sz="2000" b="1" dirty="0">
                <a:ln>
                  <a:solidFill>
                    <a:srgbClr val="FFC000"/>
                  </a:solidFill>
                </a:ln>
              </a:rPr>
              <a:t> Postsynaptic (postganglionic, peri-arterial) </a:t>
            </a:r>
            <a:br>
              <a:rPr lang="en-GB" sz="2000" b="1" dirty="0">
                <a:ln>
                  <a:solidFill>
                    <a:srgbClr val="FFC000"/>
                  </a:solidFill>
                </a:ln>
              </a:rPr>
            </a:br>
            <a:r>
              <a:rPr lang="en-GB" sz="2000" b="1" dirty="0">
                <a:ln>
                  <a:solidFill>
                    <a:srgbClr val="FFC000"/>
                  </a:solidFill>
                </a:ln>
              </a:rPr>
              <a:t>  plexuses (outputs)</a:t>
            </a:r>
            <a:endParaRPr lang="sr-Latn-CS" sz="2000" b="1" dirty="0"/>
          </a:p>
        </p:txBody>
      </p:sp>
      <p:sp>
        <p:nvSpPr>
          <p:cNvPr id="7" name="TextBox 6"/>
          <p:cNvSpPr txBox="1"/>
          <p:nvPr/>
        </p:nvSpPr>
        <p:spPr>
          <a:xfrm>
            <a:off x="3274907" y="5251555"/>
            <a:ext cx="248786" cy="707886"/>
          </a:xfrm>
          <a:prstGeom prst="rect">
            <a:avLst/>
          </a:prstGeom>
          <a:noFill/>
        </p:spPr>
        <p:txBody>
          <a:bodyPr wrap="none">
            <a:spAutoFit/>
          </a:bodyPr>
          <a:lstStyle/>
          <a:p>
            <a:pPr>
              <a:spcBef>
                <a:spcPts val="600"/>
              </a:spcBef>
              <a:defRPr/>
            </a:pPr>
            <a:r>
              <a:rPr lang="sr-Latn-CS" sz="2000" b="1" dirty="0"/>
              <a:t> </a:t>
            </a:r>
            <a:br>
              <a:rPr lang="sr-Latn-CS" sz="2000" dirty="0"/>
            </a:br>
            <a:endParaRPr lang="sr-Latn-CS" sz="2000" dirty="0"/>
          </a:p>
        </p:txBody>
      </p:sp>
    </p:spTree>
    <p:extLst>
      <p:ext uri="{BB962C8B-B14F-4D97-AF65-F5344CB8AC3E}">
        <p14:creationId xmlns:p14="http://schemas.microsoft.com/office/powerpoint/2010/main" val="7383626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0" y="980728"/>
            <a:ext cx="8153194" cy="5970865"/>
          </a:xfrm>
          <a:prstGeom prst="rect">
            <a:avLst/>
          </a:prstGeom>
          <a:noFill/>
        </p:spPr>
        <p:txBody>
          <a:bodyPr wrap="none">
            <a:spAutoFit/>
          </a:bodyPr>
          <a:lstStyle/>
          <a:p>
            <a:pPr>
              <a:spcBef>
                <a:spcPts val="600"/>
              </a:spcBef>
              <a:buFont typeface="Arial" pitchFamily="34" charset="0"/>
              <a:buChar char="•"/>
              <a:defRPr/>
            </a:pPr>
            <a:r>
              <a:rPr lang="en-GB" sz="2000" b="1" dirty="0">
                <a:ln>
                  <a:solidFill>
                    <a:srgbClr val="FFC000"/>
                  </a:solidFill>
                </a:ln>
              </a:rPr>
              <a:t> Sympathetic </a:t>
            </a:r>
            <a:r>
              <a:rPr lang="en-GB" sz="2000" b="1" dirty="0" err="1">
                <a:ln>
                  <a:solidFill>
                    <a:srgbClr val="FFC000"/>
                  </a:solidFill>
                </a:ln>
              </a:rPr>
              <a:t>fibers</a:t>
            </a:r>
            <a:r>
              <a:rPr lang="en-GB" sz="2000" b="1" dirty="0">
                <a:ln>
                  <a:solidFill>
                    <a:srgbClr val="FFC000"/>
                  </a:solidFill>
                </a:ln>
              </a:rPr>
              <a:t> </a:t>
            </a:r>
          </a:p>
          <a:p>
            <a:pPr>
              <a:spcBef>
                <a:spcPts val="600"/>
              </a:spcBef>
              <a:defRPr/>
            </a:pPr>
            <a:r>
              <a:rPr lang="sr-Latn-CS" sz="2000" b="1" dirty="0"/>
              <a:t> </a:t>
            </a:r>
          </a:p>
          <a:p>
            <a:pPr>
              <a:spcBef>
                <a:spcPts val="600"/>
              </a:spcBef>
              <a:defRPr/>
            </a:pPr>
            <a:r>
              <a:rPr lang="sr-Latn-CS" sz="2000" b="1" dirty="0">
                <a:solidFill>
                  <a:srgbClr val="FFC000"/>
                </a:solidFill>
              </a:rPr>
              <a:t>- n. </a:t>
            </a:r>
            <a:r>
              <a:rPr lang="sr-Latn-CS" sz="2000" b="1" dirty="0" err="1">
                <a:solidFill>
                  <a:srgbClr val="FFC000"/>
                </a:solidFill>
              </a:rPr>
              <a:t>splanchnicus</a:t>
            </a:r>
            <a:r>
              <a:rPr lang="sr-Latn-CS" sz="2000" b="1" dirty="0">
                <a:solidFill>
                  <a:srgbClr val="FFC000"/>
                </a:solidFill>
              </a:rPr>
              <a:t> major</a:t>
            </a:r>
            <a:r>
              <a:rPr lang="en-GB" sz="2000" b="1" dirty="0">
                <a:solidFill>
                  <a:srgbClr val="FFC000"/>
                </a:solidFill>
              </a:rPr>
              <a:t> (greater splanchnic nerve) </a:t>
            </a:r>
            <a:br>
              <a:rPr lang="sr-Latn-CS" sz="2000" dirty="0"/>
            </a:br>
            <a:r>
              <a:rPr lang="sr-Latn-CS" sz="2000" dirty="0"/>
              <a:t>        </a:t>
            </a:r>
            <a:r>
              <a:rPr lang="en-GB" sz="1800" dirty="0"/>
              <a:t>- from 5. – 9. / 10. </a:t>
            </a:r>
            <a:r>
              <a:rPr lang="en-GB" sz="1800" dirty="0" err="1"/>
              <a:t>torachic</a:t>
            </a:r>
            <a:r>
              <a:rPr lang="en-GB" sz="1800" dirty="0"/>
              <a:t> ganglia of SY trunk</a:t>
            </a:r>
            <a:br>
              <a:rPr lang="sr-Latn-CS" dirty="0"/>
            </a:br>
            <a:r>
              <a:rPr lang="sr-Latn-CS" dirty="0"/>
              <a:t>         -  </a:t>
            </a:r>
            <a:r>
              <a:rPr lang="en-GB" dirty="0"/>
              <a:t>to </a:t>
            </a:r>
            <a:r>
              <a:rPr lang="sr-Latn-CS" dirty="0" err="1"/>
              <a:t>gang</a:t>
            </a:r>
            <a:r>
              <a:rPr lang="sr-Latn-CS" dirty="0"/>
              <a:t>. </a:t>
            </a:r>
            <a:r>
              <a:rPr lang="sr-Latn-CS" dirty="0" err="1"/>
              <a:t>coelica</a:t>
            </a:r>
            <a:r>
              <a:rPr lang="sr-Latn-CS" dirty="0"/>
              <a:t> </a:t>
            </a:r>
            <a:r>
              <a:rPr lang="en-GB" dirty="0"/>
              <a:t>and</a:t>
            </a:r>
            <a:r>
              <a:rPr lang="sr-Latn-CS" dirty="0"/>
              <a:t> </a:t>
            </a:r>
            <a:r>
              <a:rPr lang="sr-Latn-CS" dirty="0" err="1"/>
              <a:t>gang</a:t>
            </a:r>
            <a:r>
              <a:rPr lang="en-GB" dirty="0" err="1"/>
              <a:t>lio</a:t>
            </a:r>
            <a:r>
              <a:rPr lang="sr-Latn-CS" dirty="0"/>
              <a:t> </a:t>
            </a:r>
            <a:r>
              <a:rPr lang="sr-Latn-CS" dirty="0" err="1"/>
              <a:t>mes</a:t>
            </a:r>
            <a:r>
              <a:rPr lang="en-GB" dirty="0" err="1"/>
              <a:t>entericum</a:t>
            </a:r>
            <a:r>
              <a:rPr lang="en-GB" dirty="0"/>
              <a:t> </a:t>
            </a:r>
            <a:r>
              <a:rPr lang="sr-Latn-CS" dirty="0" err="1"/>
              <a:t>sup</a:t>
            </a:r>
            <a:r>
              <a:rPr lang="en-GB" dirty="0" err="1"/>
              <a:t>erius</a:t>
            </a:r>
            <a:endParaRPr lang="en-GB" sz="2000" dirty="0"/>
          </a:p>
          <a:p>
            <a:pPr>
              <a:spcBef>
                <a:spcPts val="600"/>
              </a:spcBef>
              <a:defRPr/>
            </a:pPr>
            <a:r>
              <a:rPr lang="sr-Latn-CS" sz="2000" b="1" dirty="0"/>
              <a:t>- </a:t>
            </a:r>
            <a:r>
              <a:rPr lang="sr-Latn-CS" sz="2000" b="1" dirty="0">
                <a:solidFill>
                  <a:srgbClr val="FFC000"/>
                </a:solidFill>
              </a:rPr>
              <a:t>n. </a:t>
            </a:r>
            <a:r>
              <a:rPr lang="sr-Latn-CS" sz="2000" b="1" dirty="0" err="1">
                <a:solidFill>
                  <a:srgbClr val="FFC000"/>
                </a:solidFill>
              </a:rPr>
              <a:t>splanchnicus</a:t>
            </a:r>
            <a:r>
              <a:rPr lang="sr-Latn-CS" sz="2000" b="1" dirty="0">
                <a:solidFill>
                  <a:srgbClr val="FFC000"/>
                </a:solidFill>
              </a:rPr>
              <a:t> </a:t>
            </a:r>
            <a:r>
              <a:rPr lang="sr-Latn-CS" sz="2000" b="1" dirty="0" err="1">
                <a:solidFill>
                  <a:srgbClr val="FFC000"/>
                </a:solidFill>
              </a:rPr>
              <a:t>minor</a:t>
            </a:r>
            <a:r>
              <a:rPr lang="en-GB" sz="2000" b="1" dirty="0">
                <a:solidFill>
                  <a:srgbClr val="FFC000"/>
                </a:solidFill>
              </a:rPr>
              <a:t> (lesser splanchnic nerve) </a:t>
            </a:r>
            <a:br>
              <a:rPr lang="sr-Latn-CS" sz="2000" dirty="0"/>
            </a:br>
            <a:r>
              <a:rPr lang="sr-Latn-CS" sz="2000" dirty="0"/>
              <a:t>          </a:t>
            </a:r>
            <a:r>
              <a:rPr lang="sr-Latn-CS" dirty="0"/>
              <a:t>- </a:t>
            </a:r>
            <a:r>
              <a:rPr lang="en-GB" dirty="0"/>
              <a:t>from</a:t>
            </a:r>
            <a:r>
              <a:rPr lang="sr-Cyrl-CS" dirty="0"/>
              <a:t> </a:t>
            </a:r>
            <a:r>
              <a:rPr lang="sr-Latn-CS" dirty="0"/>
              <a:t>10. </a:t>
            </a:r>
            <a:r>
              <a:rPr lang="en-GB" dirty="0"/>
              <a:t>and</a:t>
            </a:r>
            <a:r>
              <a:rPr lang="sr-Latn-CS" dirty="0"/>
              <a:t> 11. </a:t>
            </a:r>
            <a:r>
              <a:rPr lang="en-GB" sz="1800" dirty="0" err="1"/>
              <a:t>torachic</a:t>
            </a:r>
            <a:r>
              <a:rPr lang="en-GB" sz="1800" dirty="0"/>
              <a:t> ganglia of SY trunk</a:t>
            </a:r>
            <a:br>
              <a:rPr lang="sr-Latn-CS" dirty="0"/>
            </a:br>
            <a:r>
              <a:rPr lang="sr-Latn-CS" dirty="0"/>
              <a:t>          </a:t>
            </a:r>
            <a:r>
              <a:rPr lang="en-GB" dirty="0"/>
              <a:t> </a:t>
            </a:r>
            <a:r>
              <a:rPr lang="sr-Latn-CS" dirty="0"/>
              <a:t>- </a:t>
            </a:r>
            <a:r>
              <a:rPr lang="en-GB" dirty="0"/>
              <a:t>to</a:t>
            </a:r>
            <a:r>
              <a:rPr lang="sr-Latn-CS" dirty="0"/>
              <a:t> ganglia </a:t>
            </a:r>
            <a:r>
              <a:rPr lang="sr-Latn-CS" dirty="0" err="1"/>
              <a:t>aorticorenalia</a:t>
            </a:r>
            <a:r>
              <a:rPr lang="sr-Latn-CS" dirty="0"/>
              <a:t> </a:t>
            </a:r>
            <a:r>
              <a:rPr lang="en-GB" dirty="0"/>
              <a:t>and</a:t>
            </a:r>
            <a:r>
              <a:rPr lang="sr-Cyrl-CS" dirty="0"/>
              <a:t> </a:t>
            </a:r>
            <a:r>
              <a:rPr lang="sr-Latn-CS" dirty="0" err="1"/>
              <a:t>plex</a:t>
            </a:r>
            <a:r>
              <a:rPr lang="en-GB" dirty="0"/>
              <a:t>us</a:t>
            </a:r>
            <a:r>
              <a:rPr lang="sr-Latn-CS" dirty="0"/>
              <a:t> suprarenalis</a:t>
            </a:r>
            <a:br>
              <a:rPr lang="sr-Latn-CS" sz="2000" dirty="0"/>
            </a:br>
            <a:r>
              <a:rPr lang="sr-Latn-CS" sz="2000" dirty="0"/>
              <a:t>- </a:t>
            </a:r>
            <a:r>
              <a:rPr lang="sr-Latn-CS" sz="2000" b="1" dirty="0">
                <a:solidFill>
                  <a:srgbClr val="FFC000"/>
                </a:solidFill>
              </a:rPr>
              <a:t>n. </a:t>
            </a:r>
            <a:r>
              <a:rPr lang="sr-Latn-CS" sz="2000" b="1" dirty="0" err="1">
                <a:solidFill>
                  <a:srgbClr val="FFC000"/>
                </a:solidFill>
              </a:rPr>
              <a:t>splanchnicus</a:t>
            </a:r>
            <a:r>
              <a:rPr lang="sr-Latn-CS" sz="2000" b="1" dirty="0">
                <a:solidFill>
                  <a:srgbClr val="FFC000"/>
                </a:solidFill>
              </a:rPr>
              <a:t> </a:t>
            </a:r>
            <a:r>
              <a:rPr lang="sr-Latn-CS" sz="2000" b="1" dirty="0" err="1">
                <a:solidFill>
                  <a:srgbClr val="FFC000"/>
                </a:solidFill>
              </a:rPr>
              <a:t>imus</a:t>
            </a:r>
            <a:r>
              <a:rPr lang="en-GB" sz="2000" b="1" dirty="0">
                <a:solidFill>
                  <a:srgbClr val="FFC000"/>
                </a:solidFill>
              </a:rPr>
              <a:t> (least splanchnic nerve) </a:t>
            </a:r>
            <a:endParaRPr lang="sr-Latn-CS" sz="2000" b="1" dirty="0">
              <a:solidFill>
                <a:srgbClr val="FFC000"/>
              </a:solidFill>
            </a:endParaRPr>
          </a:p>
          <a:p>
            <a:pPr>
              <a:spcBef>
                <a:spcPts val="600"/>
              </a:spcBef>
              <a:defRPr/>
            </a:pPr>
            <a:r>
              <a:rPr lang="sr-Latn-CS" dirty="0"/>
              <a:t>          - </a:t>
            </a:r>
            <a:r>
              <a:rPr lang="en-GB" dirty="0"/>
              <a:t>from </a:t>
            </a:r>
            <a:r>
              <a:rPr lang="sr-Latn-CS" dirty="0"/>
              <a:t>12. </a:t>
            </a:r>
            <a:r>
              <a:rPr lang="en-GB" dirty="0"/>
              <a:t>thoracic ganglion of SY trunk</a:t>
            </a:r>
            <a:br>
              <a:rPr lang="sr-Latn-CS" dirty="0"/>
            </a:br>
            <a:r>
              <a:rPr lang="sr-Latn-CS" dirty="0"/>
              <a:t>          - </a:t>
            </a:r>
            <a:r>
              <a:rPr lang="en-GB" dirty="0"/>
              <a:t>to</a:t>
            </a:r>
            <a:r>
              <a:rPr lang="sr-Latn-CS" dirty="0"/>
              <a:t> ganglia </a:t>
            </a:r>
            <a:r>
              <a:rPr lang="sr-Latn-CS" dirty="0" err="1"/>
              <a:t>aorticorenalia</a:t>
            </a:r>
            <a:r>
              <a:rPr lang="sr-Latn-CS" dirty="0"/>
              <a:t> </a:t>
            </a:r>
            <a:endParaRPr lang="en-GB" dirty="0"/>
          </a:p>
          <a:p>
            <a:pPr>
              <a:spcBef>
                <a:spcPts val="600"/>
              </a:spcBef>
              <a:defRPr/>
            </a:pPr>
            <a:r>
              <a:rPr lang="sr-Latn-CS" sz="2000" dirty="0">
                <a:ln>
                  <a:solidFill>
                    <a:srgbClr val="FFC000"/>
                  </a:solidFill>
                </a:ln>
              </a:rPr>
              <a:t> - n</a:t>
            </a:r>
            <a:r>
              <a:rPr lang="en-GB" sz="2000" dirty="0">
                <a:ln>
                  <a:solidFill>
                    <a:srgbClr val="FFC000"/>
                  </a:solidFill>
                </a:ln>
              </a:rPr>
              <a:t>n</a:t>
            </a:r>
            <a:r>
              <a:rPr lang="sr-Latn-CS" sz="2000" dirty="0">
                <a:ln>
                  <a:solidFill>
                    <a:srgbClr val="FFC000"/>
                  </a:solidFill>
                </a:ln>
              </a:rPr>
              <a:t>. </a:t>
            </a:r>
            <a:r>
              <a:rPr lang="sr-Latn-CS" sz="2000" dirty="0" err="1">
                <a:ln>
                  <a:solidFill>
                    <a:srgbClr val="FFC000"/>
                  </a:solidFill>
                </a:ln>
              </a:rPr>
              <a:t>splanchnic</a:t>
            </a:r>
            <a:r>
              <a:rPr lang="en-GB" sz="2000" dirty="0" err="1">
                <a:ln>
                  <a:solidFill>
                    <a:srgbClr val="FFC000"/>
                  </a:solidFill>
                </a:ln>
              </a:rPr>
              <a:t>i</a:t>
            </a:r>
            <a:r>
              <a:rPr lang="sr-Latn-CS" sz="2000" dirty="0">
                <a:ln>
                  <a:solidFill>
                    <a:srgbClr val="FFC000"/>
                  </a:solidFill>
                </a:ln>
              </a:rPr>
              <a:t> </a:t>
            </a:r>
            <a:r>
              <a:rPr lang="sr-Latn-CS" sz="2000" dirty="0" err="1">
                <a:ln>
                  <a:solidFill>
                    <a:srgbClr val="FFC000"/>
                  </a:solidFill>
                </a:ln>
              </a:rPr>
              <a:t>lumbal</a:t>
            </a:r>
            <a:r>
              <a:rPr lang="en-GB" sz="2000" dirty="0">
                <a:ln>
                  <a:solidFill>
                    <a:srgbClr val="FFC000"/>
                  </a:solidFill>
                </a:ln>
              </a:rPr>
              <a:t>es (lumbar splanchnic </a:t>
            </a:r>
            <a:r>
              <a:rPr lang="en-GB" sz="2000" dirty="0" err="1">
                <a:ln>
                  <a:solidFill>
                    <a:srgbClr val="FFC000"/>
                  </a:solidFill>
                </a:ln>
              </a:rPr>
              <a:t>nn</a:t>
            </a:r>
            <a:r>
              <a:rPr lang="en-GB" sz="2000" dirty="0">
                <a:ln>
                  <a:solidFill>
                    <a:srgbClr val="FFC000"/>
                  </a:solidFill>
                </a:ln>
              </a:rPr>
              <a:t>.)  </a:t>
            </a:r>
            <a:br>
              <a:rPr lang="sr-Latn-CS" sz="2000" dirty="0">
                <a:ln>
                  <a:solidFill>
                    <a:srgbClr val="FFC000"/>
                  </a:solidFill>
                </a:ln>
              </a:rPr>
            </a:br>
            <a:r>
              <a:rPr lang="sr-Latn-CS" dirty="0">
                <a:ln>
                  <a:solidFill>
                    <a:srgbClr val="FFC000"/>
                  </a:solidFill>
                </a:ln>
              </a:rPr>
              <a:t>         </a:t>
            </a:r>
            <a:r>
              <a:rPr lang="sr-Latn-CS" dirty="0"/>
              <a:t>- </a:t>
            </a:r>
            <a:r>
              <a:rPr lang="en-GB" dirty="0"/>
              <a:t>from the</a:t>
            </a:r>
            <a:r>
              <a:rPr lang="sr-Latn-CS" dirty="0"/>
              <a:t> </a:t>
            </a:r>
            <a:r>
              <a:rPr lang="en-GB" dirty="0"/>
              <a:t>lumbar ganglia of SY trunk</a:t>
            </a:r>
            <a:endParaRPr lang="sr-Latn-CS" dirty="0"/>
          </a:p>
          <a:p>
            <a:pPr>
              <a:spcBef>
                <a:spcPts val="600"/>
              </a:spcBef>
              <a:defRPr/>
            </a:pPr>
            <a:r>
              <a:rPr lang="sr-Latn-CS" dirty="0"/>
              <a:t>         - </a:t>
            </a:r>
            <a:r>
              <a:rPr lang="en-GB" dirty="0"/>
              <a:t>to</a:t>
            </a:r>
            <a:r>
              <a:rPr lang="sr-Latn-CS" dirty="0"/>
              <a:t> plexus </a:t>
            </a:r>
            <a:r>
              <a:rPr lang="sr-Latn-CS" dirty="0" err="1"/>
              <a:t>coeliacus</a:t>
            </a:r>
            <a:r>
              <a:rPr lang="sr-Latn-CS" dirty="0"/>
              <a:t> </a:t>
            </a:r>
            <a:r>
              <a:rPr lang="en-GB" dirty="0"/>
              <a:t>and</a:t>
            </a:r>
            <a:r>
              <a:rPr lang="sr-Latn-CS" dirty="0"/>
              <a:t> plexus intermesentericus</a:t>
            </a:r>
          </a:p>
          <a:p>
            <a:r>
              <a:rPr lang="sr-Latn-CS" sz="2000" b="1" dirty="0">
                <a:solidFill>
                  <a:srgbClr val="FFC000"/>
                </a:solidFill>
              </a:rPr>
              <a:t> - </a:t>
            </a:r>
            <a:r>
              <a:rPr lang="en-GB" sz="2000" b="1" dirty="0">
                <a:solidFill>
                  <a:srgbClr val="FFC000"/>
                </a:solidFill>
              </a:rPr>
              <a:t>branches of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aorticus</a:t>
            </a:r>
            <a:r>
              <a:rPr lang="sr-Latn-CS" sz="2000" b="1" dirty="0">
                <a:solidFill>
                  <a:srgbClr val="FFC000"/>
                </a:solidFill>
              </a:rPr>
              <a:t> </a:t>
            </a:r>
            <a:r>
              <a:rPr lang="sr-Latn-CS" sz="2000" b="1" dirty="0" err="1">
                <a:solidFill>
                  <a:srgbClr val="FFC000"/>
                </a:solidFill>
              </a:rPr>
              <a:t>abdominalis</a:t>
            </a:r>
            <a:br>
              <a:rPr lang="en-GB" sz="2000" b="1" dirty="0">
                <a:solidFill>
                  <a:srgbClr val="FFC000"/>
                </a:solidFill>
              </a:rPr>
            </a:br>
            <a:br>
              <a:rPr lang="en-GB" sz="2000" b="1" dirty="0">
                <a:solidFill>
                  <a:srgbClr val="FFC000"/>
                </a:solidFill>
              </a:rPr>
            </a:br>
            <a:r>
              <a:rPr lang="en-GB" sz="2000" dirty="0">
                <a:solidFill>
                  <a:srgbClr val="92D050"/>
                </a:solidFill>
              </a:rPr>
              <a:t>Splanchnic nerves also convey visceral afferent </a:t>
            </a:r>
            <a:r>
              <a:rPr lang="en-GB" sz="2000" dirty="0" err="1">
                <a:solidFill>
                  <a:srgbClr val="92D050"/>
                </a:solidFill>
              </a:rPr>
              <a:t>fibers</a:t>
            </a:r>
            <a:r>
              <a:rPr lang="en-GB" sz="2000" dirty="0">
                <a:solidFill>
                  <a:srgbClr val="92D050"/>
                </a:solidFill>
              </a:rPr>
              <a:t>, which are not part of the </a:t>
            </a:r>
            <a:br>
              <a:rPr lang="en-GB" sz="2000" dirty="0">
                <a:solidFill>
                  <a:srgbClr val="92D050"/>
                </a:solidFill>
              </a:rPr>
            </a:br>
            <a:r>
              <a:rPr lang="en-GB" sz="2000" dirty="0">
                <a:solidFill>
                  <a:srgbClr val="92D050"/>
                </a:solidFill>
              </a:rPr>
              <a:t>autonomic nervous system.</a:t>
            </a:r>
          </a:p>
        </p:txBody>
      </p:sp>
      <p:sp>
        <p:nvSpPr>
          <p:cNvPr id="103428" name="TextBox 7"/>
          <p:cNvSpPr txBox="1">
            <a:spLocks noChangeArrowheads="1"/>
          </p:cNvSpPr>
          <p:nvPr/>
        </p:nvSpPr>
        <p:spPr bwMode="auto">
          <a:xfrm>
            <a:off x="4932040" y="3994150"/>
            <a:ext cx="432259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spcBef>
                <a:spcPct val="0"/>
              </a:spcBef>
              <a:buClrTx/>
              <a:buSzTx/>
              <a:buFontTx/>
              <a:buNone/>
            </a:pPr>
            <a:r>
              <a:rPr lang="en-GB" sz="1800" b="1" dirty="0"/>
              <a:t>Sympathetic innervation of abdomen is</a:t>
            </a:r>
            <a:br>
              <a:rPr lang="en-GB" sz="1800" b="1" dirty="0"/>
            </a:br>
            <a:r>
              <a:rPr lang="en-GB" sz="1800" b="1" dirty="0"/>
              <a:t>primarily involved in:</a:t>
            </a:r>
            <a:br>
              <a:rPr lang="en-GB" sz="1800" b="1" dirty="0"/>
            </a:br>
            <a:r>
              <a:rPr lang="en-GB" sz="1800" b="1" dirty="0"/>
              <a:t>   </a:t>
            </a:r>
            <a:r>
              <a:rPr lang="en-GB" sz="1800" b="1" i="1" dirty="0"/>
              <a:t>- </a:t>
            </a:r>
            <a:r>
              <a:rPr lang="en-GB" sz="1800" b="1" i="1" dirty="0" err="1"/>
              <a:t>vasocontriction</a:t>
            </a:r>
            <a:r>
              <a:rPr lang="en-GB" sz="1800" b="1" i="1" dirty="0"/>
              <a:t> of abdominal blood </a:t>
            </a:r>
            <a:br>
              <a:rPr lang="en-GB" sz="1800" b="1" i="1" dirty="0"/>
            </a:br>
            <a:r>
              <a:rPr lang="en-GB" sz="1800" b="1" i="1" dirty="0"/>
              <a:t>     vessels</a:t>
            </a:r>
            <a:r>
              <a:rPr lang="en-GB" sz="1800" b="1" dirty="0"/>
              <a:t> </a:t>
            </a:r>
            <a:r>
              <a:rPr lang="en-GB" sz="1800" b="1" i="1" dirty="0"/>
              <a:t>and slower function of organs</a:t>
            </a:r>
          </a:p>
          <a:p>
            <a:pPr>
              <a:spcBef>
                <a:spcPct val="0"/>
              </a:spcBef>
              <a:buClrTx/>
              <a:buSzTx/>
              <a:buFontTx/>
              <a:buNone/>
            </a:pPr>
            <a:r>
              <a:rPr lang="en-GB" sz="1800" b="1" i="1" dirty="0"/>
              <a:t>   - inhibits (slow down or stop) peristalsis</a:t>
            </a:r>
          </a:p>
          <a:p>
            <a:pPr>
              <a:spcBef>
                <a:spcPct val="0"/>
              </a:spcBef>
              <a:buClrTx/>
              <a:buSzTx/>
              <a:buFontTx/>
              <a:buNone/>
            </a:pPr>
            <a:r>
              <a:rPr lang="en-GB" sz="1800" b="1" i="1" dirty="0"/>
              <a:t>   - contraction of sphincters in abdominal</a:t>
            </a:r>
            <a:br>
              <a:rPr lang="en-GB" sz="1800" b="1" i="1" dirty="0"/>
            </a:br>
            <a:r>
              <a:rPr lang="en-GB" sz="1800" b="1" i="1" dirty="0"/>
              <a:t>      part of gastrointestinal system</a:t>
            </a:r>
            <a:br>
              <a:rPr lang="en-GB" sz="1800" b="1" i="1" dirty="0"/>
            </a:br>
            <a:r>
              <a:rPr lang="en-GB" sz="1800" b="1" i="1" dirty="0"/>
              <a:t>   - contraction of sphincters of </a:t>
            </a:r>
            <a:r>
              <a:rPr lang="en-GB" sz="1800" b="1" i="1" dirty="0" err="1"/>
              <a:t>bille</a:t>
            </a:r>
            <a:r>
              <a:rPr lang="en-GB" sz="1800" b="1" i="1" dirty="0"/>
              <a:t> ducts</a:t>
            </a:r>
          </a:p>
        </p:txBody>
      </p:sp>
      <p:pic>
        <p:nvPicPr>
          <p:cNvPr id="10342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5661025" y="0"/>
            <a:ext cx="3482975" cy="399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6382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FE34D4-945F-213E-C984-47EEB0D9CA4F}"/>
              </a:ext>
            </a:extLst>
          </p:cNvPr>
          <p:cNvPicPr>
            <a:picLocks noChangeAspect="1"/>
          </p:cNvPicPr>
          <p:nvPr/>
        </p:nvPicPr>
        <p:blipFill>
          <a:blip r:embed="rId2"/>
          <a:stretch>
            <a:fillRect/>
          </a:stretch>
        </p:blipFill>
        <p:spPr>
          <a:xfrm>
            <a:off x="2034320" y="270236"/>
            <a:ext cx="5075360" cy="6317527"/>
          </a:xfrm>
          <a:prstGeom prst="rect">
            <a:avLst/>
          </a:prstGeom>
        </p:spPr>
      </p:pic>
    </p:spTree>
    <p:extLst>
      <p:ext uri="{BB962C8B-B14F-4D97-AF65-F5344CB8AC3E}">
        <p14:creationId xmlns:p14="http://schemas.microsoft.com/office/powerpoint/2010/main" val="16113147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97565" y="911639"/>
            <a:ext cx="8798434" cy="4862870"/>
          </a:xfrm>
          <a:prstGeom prst="rect">
            <a:avLst/>
          </a:prstGeom>
          <a:noFill/>
        </p:spPr>
        <p:txBody>
          <a:bodyPr wrap="none">
            <a:spAutoFit/>
          </a:bodyPr>
          <a:lstStyle/>
          <a:p>
            <a:pPr>
              <a:spcBef>
                <a:spcPts val="600"/>
              </a:spcBef>
              <a:buFont typeface="Arial" pitchFamily="34" charset="0"/>
              <a:buChar char="•"/>
              <a:defRPr/>
            </a:pPr>
            <a:r>
              <a:rPr lang="en-GB" sz="2000" b="1" dirty="0">
                <a:ln>
                  <a:solidFill>
                    <a:srgbClr val="FFC000"/>
                  </a:solidFill>
                </a:ln>
              </a:rPr>
              <a:t>Parasympathetic </a:t>
            </a:r>
            <a:r>
              <a:rPr lang="en-GB" sz="2000" b="1" dirty="0" err="1">
                <a:ln>
                  <a:solidFill>
                    <a:srgbClr val="FFC000"/>
                  </a:solidFill>
                </a:ln>
              </a:rPr>
              <a:t>fibers</a:t>
            </a:r>
            <a:r>
              <a:rPr lang="en-GB" sz="2000" b="1" u="sng" dirty="0">
                <a:ln>
                  <a:solidFill>
                    <a:srgbClr val="FFC000"/>
                  </a:solidFill>
                </a:ln>
              </a:rPr>
              <a:t>:</a:t>
            </a:r>
          </a:p>
          <a:p>
            <a:pPr>
              <a:spcBef>
                <a:spcPts val="600"/>
              </a:spcBef>
              <a:buFont typeface="Arial" pitchFamily="34" charset="0"/>
              <a:buChar char="•"/>
              <a:defRPr/>
            </a:pPr>
            <a:endParaRPr lang="en-GB" sz="2000" b="1" u="sng" dirty="0">
              <a:ln>
                <a:solidFill>
                  <a:srgbClr val="FFC000"/>
                </a:solidFill>
              </a:ln>
            </a:endParaRPr>
          </a:p>
          <a:p>
            <a:pPr>
              <a:spcBef>
                <a:spcPts val="0"/>
              </a:spcBef>
              <a:defRPr/>
            </a:pPr>
            <a:r>
              <a:rPr lang="en-GB" sz="2000" b="1" u="sng" dirty="0">
                <a:ln>
                  <a:solidFill>
                    <a:srgbClr val="FFC000"/>
                  </a:solidFill>
                </a:ln>
              </a:rPr>
              <a:t>Anterior and posterior vagal trunk</a:t>
            </a:r>
            <a:br>
              <a:rPr lang="en-GB" sz="2000" b="1" u="sng" dirty="0">
                <a:ln>
                  <a:solidFill>
                    <a:srgbClr val="FFC000"/>
                  </a:solidFill>
                </a:ln>
              </a:rPr>
            </a:br>
            <a:r>
              <a:rPr lang="sr-Latn-CS" sz="2000" b="1" dirty="0">
                <a:solidFill>
                  <a:srgbClr val="FFC000"/>
                </a:solidFill>
              </a:rPr>
              <a:t>- </a:t>
            </a:r>
            <a:r>
              <a:rPr lang="en-GB" sz="2000" b="1" dirty="0">
                <a:solidFill>
                  <a:srgbClr val="FFC000"/>
                </a:solidFill>
              </a:rPr>
              <a:t>anterior vagal trunk – mainly from left n. </a:t>
            </a:r>
            <a:r>
              <a:rPr lang="en-GB" sz="2000" b="1" dirty="0" err="1">
                <a:solidFill>
                  <a:srgbClr val="FFC000"/>
                </a:solidFill>
              </a:rPr>
              <a:t>vagus</a:t>
            </a:r>
            <a:br>
              <a:rPr lang="en-GB" sz="2000" b="1" dirty="0">
                <a:solidFill>
                  <a:srgbClr val="FFC000"/>
                </a:solidFill>
              </a:rPr>
            </a:br>
            <a:r>
              <a:rPr lang="en-GB" sz="2000" dirty="0"/>
              <a:t>It runs toward the lesser curvature of the stomach, </a:t>
            </a:r>
            <a:br>
              <a:rPr lang="en-GB" sz="2000" dirty="0"/>
            </a:br>
            <a:r>
              <a:rPr lang="en-GB" sz="2000" dirty="0"/>
              <a:t>where it gives off hepatic and duodenal branches,</a:t>
            </a:r>
            <a:br>
              <a:rPr lang="en-GB" sz="2000" dirty="0"/>
            </a:br>
            <a:r>
              <a:rPr lang="en-GB" sz="2000" dirty="0"/>
              <a:t>which leave the stomach in the hepatoduodenal </a:t>
            </a:r>
            <a:br>
              <a:rPr lang="en-GB" sz="2000" dirty="0"/>
            </a:br>
            <a:r>
              <a:rPr lang="en-GB" sz="2000" dirty="0"/>
              <a:t>ligament. </a:t>
            </a:r>
            <a:br>
              <a:rPr lang="en-GB" sz="2000" dirty="0"/>
            </a:br>
            <a:r>
              <a:rPr lang="en-GB" sz="2000" dirty="0"/>
              <a:t>The rest of the anterior vagal trunk continues along the lesser curvature, giving rise to </a:t>
            </a:r>
            <a:br>
              <a:rPr lang="en-GB" sz="2000" dirty="0"/>
            </a:br>
            <a:r>
              <a:rPr lang="en-GB" sz="2000" dirty="0"/>
              <a:t>anterior gastric branches.</a:t>
            </a:r>
            <a:endParaRPr lang="en-GB" sz="2000" b="1" dirty="0">
              <a:solidFill>
                <a:srgbClr val="FFC000"/>
              </a:solidFill>
            </a:endParaRPr>
          </a:p>
          <a:p>
            <a:pPr>
              <a:spcBef>
                <a:spcPts val="600"/>
              </a:spcBef>
              <a:defRPr/>
            </a:pPr>
            <a:r>
              <a:rPr lang="en-GB" sz="2000" b="1" dirty="0">
                <a:solidFill>
                  <a:srgbClr val="FFC000"/>
                </a:solidFill>
              </a:rPr>
              <a:t>- posterior vagal trunk – mainly from right n. </a:t>
            </a:r>
            <a:r>
              <a:rPr lang="en-GB" sz="2000" b="1" dirty="0" err="1">
                <a:solidFill>
                  <a:srgbClr val="FFC000"/>
                </a:solidFill>
              </a:rPr>
              <a:t>vagus</a:t>
            </a:r>
            <a:br>
              <a:rPr lang="en-GB" sz="2000" b="1" dirty="0">
                <a:solidFill>
                  <a:srgbClr val="FFC000"/>
                </a:solidFill>
              </a:rPr>
            </a:br>
            <a:r>
              <a:rPr lang="en-GB" sz="2000" dirty="0"/>
              <a:t>It runs toward the lesser curvature of the stomach</a:t>
            </a:r>
            <a:br>
              <a:rPr lang="en-GB" sz="2000" dirty="0"/>
            </a:br>
            <a:r>
              <a:rPr lang="en-GB" sz="2000" dirty="0"/>
              <a:t>supplies branches to the anterior and posterior surfaces of the stomach. It gives off a </a:t>
            </a:r>
            <a:br>
              <a:rPr lang="en-GB" sz="2000" dirty="0"/>
            </a:br>
            <a:r>
              <a:rPr lang="en-GB" sz="2000" dirty="0"/>
              <a:t>celiac branch, which passes to the celiac plexus, and then continues along the lesser </a:t>
            </a:r>
            <a:br>
              <a:rPr lang="en-GB" sz="2000" dirty="0"/>
            </a:br>
            <a:r>
              <a:rPr lang="en-GB" sz="2000" dirty="0"/>
              <a:t>curvature, giving rise to posterior gastric branches.</a:t>
            </a:r>
            <a:endParaRPr lang="en-GB" sz="2000" b="1" dirty="0">
              <a:solidFill>
                <a:srgbClr val="FFC000"/>
              </a:solidFill>
            </a:endParaRPr>
          </a:p>
        </p:txBody>
      </p:sp>
      <p:pic>
        <p:nvPicPr>
          <p:cNvPr id="104452" name="Picture 10"/>
          <p:cNvPicPr>
            <a:picLocks noChangeAspect="1" noChangeArrowheads="1"/>
          </p:cNvPicPr>
          <p:nvPr/>
        </p:nvPicPr>
        <p:blipFill>
          <a:blip r:embed="rId2">
            <a:extLst>
              <a:ext uri="{28A0092B-C50C-407E-A947-70E740481C1C}">
                <a14:useLocalDpi xmlns:a14="http://schemas.microsoft.com/office/drawing/2010/main" val="0"/>
              </a:ext>
            </a:extLst>
          </a:blip>
          <a:srcRect l="23242" t="30159" r="16211" b="3297"/>
          <a:stretch>
            <a:fillRect/>
          </a:stretch>
        </p:blipFill>
        <p:spPr bwMode="auto">
          <a:xfrm>
            <a:off x="5543518" y="296125"/>
            <a:ext cx="3600482" cy="316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7788" r="37537" b="37352"/>
          <a:stretch>
            <a:fillRect/>
          </a:stretch>
        </p:blipFill>
        <p:spPr bwMode="auto">
          <a:xfrm>
            <a:off x="5873969" y="548680"/>
            <a:ext cx="3183837" cy="2736303"/>
          </a:xfrm>
          <a:prstGeom prst="rect">
            <a:avLst/>
          </a:prstGeom>
          <a:noFill/>
          <a:ln w="38100">
            <a:solidFill>
              <a:srgbClr val="FFFF00"/>
            </a:solidFill>
            <a:miter lim="800000"/>
            <a:headEnd/>
            <a:tailEnd/>
          </a:ln>
        </p:spPr>
      </p:pic>
      <p:sp>
        <p:nvSpPr>
          <p:cNvPr id="5123" name="Text Box 3"/>
          <p:cNvSpPr txBox="1">
            <a:spLocks noChangeArrowheads="1"/>
          </p:cNvSpPr>
          <p:nvPr/>
        </p:nvSpPr>
        <p:spPr bwMode="auto">
          <a:xfrm>
            <a:off x="3131840" y="0"/>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sp>
        <p:nvSpPr>
          <p:cNvPr id="4" name="TextBox 3"/>
          <p:cNvSpPr txBox="1"/>
          <p:nvPr/>
        </p:nvSpPr>
        <p:spPr>
          <a:xfrm>
            <a:off x="0" y="30246"/>
            <a:ext cx="8861752" cy="6509474"/>
          </a:xfrm>
          <a:prstGeom prst="rect">
            <a:avLst/>
          </a:prstGeom>
          <a:noFill/>
        </p:spPr>
        <p:txBody>
          <a:bodyPr wrap="square">
            <a:spAutoFit/>
          </a:bodyPr>
          <a:lstStyle/>
          <a:p>
            <a:pPr marL="342900" indent="-342900">
              <a:defRPr/>
            </a:pPr>
            <a:endParaRPr lang="sr-Latn-CS" sz="1000" b="1" dirty="0">
              <a:ln>
                <a:solidFill>
                  <a:schemeClr val="tx1"/>
                </a:solidFill>
              </a:ln>
              <a:solidFill>
                <a:srgbClr val="FFC000"/>
              </a:solidFill>
              <a:latin typeface="Book Antiqua" pitchFamily="18" charset="0"/>
            </a:endParaRPr>
          </a:p>
          <a:p>
            <a:pPr marL="342900" indent="-342900">
              <a:defRPr/>
            </a:pPr>
            <a:r>
              <a:rPr lang="sr-Latn-CS" b="1" dirty="0">
                <a:ln>
                  <a:solidFill>
                    <a:schemeClr val="tx1"/>
                  </a:solidFill>
                </a:ln>
                <a:solidFill>
                  <a:srgbClr val="FFC000"/>
                </a:solidFill>
                <a:latin typeface="Book Antiqua" pitchFamily="18" charset="0"/>
              </a:rPr>
              <a:t>1) </a:t>
            </a:r>
            <a:r>
              <a:rPr lang="en-GB" b="1" dirty="0">
                <a:ln>
                  <a:solidFill>
                    <a:schemeClr val="tx1"/>
                  </a:solidFill>
                </a:ln>
                <a:solidFill>
                  <a:srgbClr val="FFC000"/>
                </a:solidFill>
                <a:latin typeface="Book Antiqua" pitchFamily="18" charset="0"/>
              </a:rPr>
              <a:t>Diaphragmatic surface</a:t>
            </a:r>
            <a:endParaRPr lang="sr-Latn-CS" b="1" dirty="0">
              <a:ln>
                <a:solidFill>
                  <a:schemeClr val="tx1"/>
                </a:solidFill>
              </a:ln>
              <a:solidFill>
                <a:srgbClr val="FFC000"/>
              </a:solidFill>
              <a:latin typeface="Book Antiqua" pitchFamily="18" charset="0"/>
            </a:endParaRPr>
          </a:p>
          <a:p>
            <a:pPr marL="342900" indent="-342900">
              <a:defRPr/>
            </a:pPr>
            <a:endParaRPr lang="sr-Latn-CS" sz="1000" b="1" dirty="0">
              <a:ln>
                <a:solidFill>
                  <a:schemeClr val="tx1"/>
                </a:solidFill>
              </a:ln>
              <a:solidFill>
                <a:srgbClr val="FFC000"/>
              </a:solidFill>
              <a:latin typeface="Book Antiqua" pitchFamily="18" charset="0"/>
            </a:endParaRPr>
          </a:p>
          <a:p>
            <a:pPr marL="342900" indent="-342900">
              <a:defRPr/>
            </a:pPr>
            <a:r>
              <a:rPr lang="en-GB" b="1" dirty="0">
                <a:ln>
                  <a:solidFill>
                    <a:schemeClr val="tx1"/>
                  </a:solidFill>
                </a:ln>
                <a:solidFill>
                  <a:srgbClr val="FFC000"/>
                </a:solidFill>
                <a:latin typeface="Book Antiqua" pitchFamily="18" charset="0"/>
              </a:rPr>
              <a:t>Two lobes can be seen</a:t>
            </a:r>
            <a:r>
              <a:rPr lang="sr-Latn-CS" b="1" dirty="0">
                <a:ln>
                  <a:solidFill>
                    <a:schemeClr val="tx1"/>
                  </a:solidFill>
                </a:ln>
                <a:solidFill>
                  <a:srgbClr val="FFC000"/>
                </a:solidFill>
                <a:latin typeface="Book Antiqua" pitchFamily="18" charset="0"/>
              </a:rPr>
              <a:t>:</a:t>
            </a:r>
          </a:p>
          <a:p>
            <a:pPr marL="342900" indent="-342900">
              <a:buFontTx/>
              <a:buChar char="-"/>
              <a:defRPr/>
            </a:pPr>
            <a:r>
              <a:rPr lang="en-GB" b="1" dirty="0">
                <a:ln>
                  <a:solidFill>
                    <a:schemeClr val="tx1"/>
                  </a:solidFill>
                </a:ln>
                <a:solidFill>
                  <a:srgbClr val="FFC000"/>
                </a:solidFill>
                <a:latin typeface="Book Antiqua" pitchFamily="18" charset="0"/>
              </a:rPr>
              <a:t>Right lobe (</a:t>
            </a:r>
            <a:r>
              <a:rPr lang="sr-Latn-CS" b="1" dirty="0" err="1">
                <a:ln>
                  <a:solidFill>
                    <a:schemeClr val="tx1"/>
                  </a:solidFill>
                </a:ln>
                <a:solidFill>
                  <a:srgbClr val="FFC000"/>
                </a:solidFill>
                <a:latin typeface="Book Antiqua" pitchFamily="18" charset="0"/>
              </a:rPr>
              <a:t>Lobus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dexter</a:t>
            </a:r>
            <a:r>
              <a:rPr lang="en-GB" b="1" dirty="0">
                <a:ln>
                  <a:solidFill>
                    <a:schemeClr val="tx1"/>
                  </a:solidFill>
                </a:ln>
                <a:solidFill>
                  <a:srgbClr val="FFC000"/>
                </a:solidFill>
                <a:latin typeface="Book Antiqua" pitchFamily="18" charset="0"/>
              </a:rPr>
              <a:t>)</a:t>
            </a:r>
            <a:endParaRPr lang="sr-Latn-CS" b="1" dirty="0">
              <a:ln>
                <a:solidFill>
                  <a:schemeClr val="tx1"/>
                </a:solidFill>
              </a:ln>
              <a:solidFill>
                <a:srgbClr val="FFC000"/>
              </a:solidFill>
              <a:latin typeface="Book Antiqua" pitchFamily="18" charset="0"/>
            </a:endParaRPr>
          </a:p>
          <a:p>
            <a:pPr marL="342900" indent="-342900">
              <a:buFontTx/>
              <a:buChar char="-"/>
              <a:defRPr/>
            </a:pPr>
            <a:r>
              <a:rPr lang="en-GB" b="1" dirty="0">
                <a:ln>
                  <a:solidFill>
                    <a:schemeClr val="tx1"/>
                  </a:solidFill>
                </a:ln>
                <a:solidFill>
                  <a:srgbClr val="FFC000"/>
                </a:solidFill>
                <a:latin typeface="Book Antiqua" pitchFamily="18" charset="0"/>
              </a:rPr>
              <a:t>Left lobe (</a:t>
            </a:r>
            <a:r>
              <a:rPr lang="sr-Latn-CS" b="1" dirty="0" err="1">
                <a:ln>
                  <a:solidFill>
                    <a:schemeClr val="tx1"/>
                  </a:solidFill>
                </a:ln>
                <a:solidFill>
                  <a:srgbClr val="FFC000"/>
                </a:solidFill>
                <a:latin typeface="Book Antiqua" pitchFamily="18" charset="0"/>
              </a:rPr>
              <a:t>Lobus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sinister</a:t>
            </a:r>
            <a:r>
              <a:rPr lang="en-GB" b="1" dirty="0">
                <a:ln>
                  <a:solidFill>
                    <a:schemeClr val="tx1"/>
                  </a:solidFill>
                </a:ln>
                <a:solidFill>
                  <a:srgbClr val="FFC000"/>
                </a:solidFill>
                <a:latin typeface="Book Antiqua" pitchFamily="18" charset="0"/>
              </a:rPr>
              <a:t>)</a:t>
            </a:r>
            <a:endParaRPr lang="sr-Latn-CS" b="1" dirty="0">
              <a:ln>
                <a:solidFill>
                  <a:schemeClr val="tx1"/>
                </a:solidFill>
              </a:ln>
              <a:solidFill>
                <a:srgbClr val="FFC000"/>
              </a:solidFill>
              <a:latin typeface="Book Antiqua" pitchFamily="18" charset="0"/>
            </a:endParaRPr>
          </a:p>
          <a:p>
            <a:pPr>
              <a:defRPr/>
            </a:pPr>
            <a:endParaRPr lang="en-GB" b="1" dirty="0">
              <a:ln>
                <a:solidFill>
                  <a:schemeClr val="tx1"/>
                </a:solidFill>
              </a:ln>
              <a:solidFill>
                <a:srgbClr val="FFC000"/>
              </a:solidFill>
              <a:latin typeface="Book Antiqua" pitchFamily="18" charset="0"/>
            </a:endParaRPr>
          </a:p>
          <a:p>
            <a:pPr algn="l"/>
            <a:r>
              <a:rPr lang="en-GB" b="1" dirty="0">
                <a:ln>
                  <a:solidFill>
                    <a:schemeClr val="tx1"/>
                  </a:solidFill>
                </a:ln>
                <a:solidFill>
                  <a:srgbClr val="FFC000"/>
                </a:solidFill>
                <a:latin typeface="Book Antiqua" pitchFamily="18" charset="0"/>
              </a:rPr>
              <a:t>* </a:t>
            </a:r>
            <a:r>
              <a:rPr lang="en-GB" sz="2000" b="0" i="0" u="none" strike="noStrike" baseline="0" dirty="0">
                <a:latin typeface="+mn-lt"/>
              </a:rPr>
              <a:t>The diaphragmatic surface of the liver is covered with</a:t>
            </a:r>
            <a:br>
              <a:rPr lang="en-GB" sz="2000" b="0" i="0" u="none" strike="noStrike" baseline="0" dirty="0">
                <a:latin typeface="+mn-lt"/>
              </a:rPr>
            </a:br>
            <a:r>
              <a:rPr lang="en-GB" sz="2000" b="0" i="0" u="none" strike="noStrike" baseline="0" dirty="0">
                <a:latin typeface="+mn-lt"/>
              </a:rPr>
              <a:t>  visceral peritoneum,  except posteriorly in the </a:t>
            </a:r>
            <a:br>
              <a:rPr lang="en-GB" sz="2000" b="0" i="0" u="none" strike="noStrike" baseline="0" dirty="0">
                <a:latin typeface="+mn-lt"/>
              </a:rPr>
            </a:br>
            <a:r>
              <a:rPr lang="en-GB" sz="2000" b="0" i="0" u="none" strike="noStrike" baseline="0" dirty="0">
                <a:latin typeface="+mn-lt"/>
              </a:rPr>
              <a:t>  </a:t>
            </a:r>
            <a:r>
              <a:rPr lang="en-GB" sz="2000" b="1" i="0" u="none" strike="noStrike" baseline="0" dirty="0">
                <a:latin typeface="+mn-lt"/>
              </a:rPr>
              <a:t>bare area of the liver, </a:t>
            </a:r>
            <a:r>
              <a:rPr lang="en-GB" sz="2000" b="0" i="0" u="none" strike="noStrike" baseline="0" dirty="0">
                <a:latin typeface="+mn-lt"/>
              </a:rPr>
              <a:t>where it lies in direct contact </a:t>
            </a:r>
            <a:br>
              <a:rPr lang="en-GB" sz="2000" b="0" i="0" u="none" strike="noStrike" baseline="0" dirty="0">
                <a:latin typeface="+mn-lt"/>
              </a:rPr>
            </a:br>
            <a:r>
              <a:rPr lang="en-GB" sz="2000" b="0" i="0" u="none" strike="noStrike" baseline="0" dirty="0">
                <a:latin typeface="+mn-lt"/>
              </a:rPr>
              <a:t>  with the diaphragm.</a:t>
            </a:r>
          </a:p>
          <a:p>
            <a:pPr algn="l"/>
            <a:endParaRPr lang="sr-Latn-CS" sz="2000" b="1" dirty="0">
              <a:ln>
                <a:solidFill>
                  <a:schemeClr val="tx1"/>
                </a:solidFill>
              </a:ln>
              <a:latin typeface="+mn-lt"/>
            </a:endParaRPr>
          </a:p>
          <a:p>
            <a:pPr marL="92075" indent="-92075">
              <a:defRPr/>
            </a:pPr>
            <a:r>
              <a:rPr lang="sr-Latn-CS" b="1" dirty="0">
                <a:ln>
                  <a:solidFill>
                    <a:schemeClr val="tx1"/>
                  </a:solidFill>
                </a:ln>
                <a:solidFill>
                  <a:schemeClr val="accent2">
                    <a:lumMod val="60000"/>
                    <a:lumOff val="40000"/>
                  </a:schemeClr>
                </a:solidFill>
                <a:latin typeface="Book Antiqua" pitchFamily="18" charset="0"/>
              </a:rPr>
              <a:t>* </a:t>
            </a:r>
            <a:r>
              <a:rPr lang="en-GB" b="1" dirty="0">
                <a:ln>
                  <a:solidFill>
                    <a:schemeClr val="tx1"/>
                  </a:solidFill>
                </a:ln>
                <a:solidFill>
                  <a:schemeClr val="accent2">
                    <a:lumMod val="60000"/>
                    <a:lumOff val="40000"/>
                  </a:schemeClr>
                </a:solidFill>
                <a:latin typeface="Book Antiqua" pitchFamily="18" charset="0"/>
              </a:rPr>
              <a:t>Ligaments - </a:t>
            </a:r>
            <a:r>
              <a:rPr lang="en-GB" b="0" i="0" dirty="0">
                <a:effectLst/>
                <a:latin typeface="+mn-lt"/>
              </a:rPr>
              <a:t>number of ligaments, as a</a:t>
            </a:r>
            <a:r>
              <a:rPr lang="en-GB" dirty="0">
                <a:latin typeface="+mn-lt"/>
              </a:rPr>
              <a:t>  double layer </a:t>
            </a:r>
            <a:br>
              <a:rPr lang="en-GB" dirty="0">
                <a:latin typeface="+mn-lt"/>
              </a:rPr>
            </a:br>
            <a:r>
              <a:rPr lang="en-GB" dirty="0">
                <a:latin typeface="+mn-lt"/>
              </a:rPr>
              <a:t>of peritoneum attach </a:t>
            </a:r>
            <a:r>
              <a:rPr lang="en-GB" b="0" i="0" dirty="0">
                <a:effectLst/>
                <a:latin typeface="+mn-lt"/>
              </a:rPr>
              <a:t>the liver to the surrounding structures.</a:t>
            </a:r>
            <a:endParaRPr lang="sr-Latn-CS" b="1" dirty="0">
              <a:ln>
                <a:solidFill>
                  <a:schemeClr val="tx1"/>
                </a:solidFill>
              </a:ln>
              <a:latin typeface="+mn-lt"/>
            </a:endParaRPr>
          </a:p>
          <a:p>
            <a:pPr marL="92075" indent="-92075">
              <a:buFontTx/>
              <a:buChar char="-"/>
              <a:defRPr/>
            </a:pPr>
            <a:r>
              <a:rPr lang="en-GB"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lig</a:t>
            </a:r>
            <a:r>
              <a:rPr lang="sr-Latn-CS"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falciforme</a:t>
            </a:r>
            <a:r>
              <a:rPr lang="sr-Latn-CS"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hepatis</a:t>
            </a:r>
            <a:br>
              <a:rPr lang="en-GB" b="1" dirty="0">
                <a:ln>
                  <a:solidFill>
                    <a:schemeClr val="tx1"/>
                  </a:solidFill>
                </a:ln>
                <a:solidFill>
                  <a:schemeClr val="accent2">
                    <a:lumMod val="60000"/>
                    <a:lumOff val="40000"/>
                  </a:schemeClr>
                </a:solidFill>
                <a:latin typeface="Book Antiqua" pitchFamily="18" charset="0"/>
              </a:rPr>
            </a:br>
            <a:r>
              <a:rPr lang="en-GB" sz="2000" b="0" i="0" dirty="0">
                <a:effectLst/>
                <a:latin typeface="+mn-lt"/>
              </a:rPr>
              <a:t>sickle-shaped, attaches the anterior surface of the liver </a:t>
            </a:r>
            <a:br>
              <a:rPr lang="en-GB" sz="2000" b="0" i="0" dirty="0">
                <a:effectLst/>
                <a:latin typeface="+mn-lt"/>
              </a:rPr>
            </a:br>
            <a:r>
              <a:rPr lang="en-GB" sz="2000" b="0" i="0" dirty="0">
                <a:effectLst/>
                <a:latin typeface="+mn-lt"/>
              </a:rPr>
              <a:t>to the anterior abdominal wall. Its free edge contains </a:t>
            </a:r>
            <a:br>
              <a:rPr lang="en-GB" sz="2000" b="0" i="0" dirty="0">
                <a:effectLst/>
                <a:latin typeface="+mn-lt"/>
              </a:rPr>
            </a:br>
            <a:r>
              <a:rPr lang="en-GB" sz="2000" b="0" i="0" dirty="0">
                <a:effectLst/>
                <a:latin typeface="+mn-lt"/>
              </a:rPr>
              <a:t>the ligamentum teres, a remnant of the umbilical vein.</a:t>
            </a:r>
            <a:endParaRPr lang="sr-Latn-CS" sz="2000" b="1" dirty="0">
              <a:ln>
                <a:solidFill>
                  <a:schemeClr val="tx1"/>
                </a:solidFill>
              </a:ln>
              <a:latin typeface="+mn-lt"/>
            </a:endParaRPr>
          </a:p>
          <a:p>
            <a:pPr>
              <a:defRPr/>
            </a:pPr>
            <a:r>
              <a:rPr lang="en-GB"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lig</a:t>
            </a:r>
            <a:r>
              <a:rPr lang="sr-Latn-CS" b="1" dirty="0">
                <a:ln>
                  <a:solidFill>
                    <a:schemeClr val="tx1"/>
                  </a:solidFill>
                </a:ln>
                <a:solidFill>
                  <a:schemeClr val="accent2">
                    <a:lumMod val="60000"/>
                    <a:lumOff val="40000"/>
                  </a:schemeClr>
                </a:solidFill>
                <a:latin typeface="Book Antiqua" pitchFamily="18" charset="0"/>
              </a:rPr>
              <a:t>. teres hepatis</a:t>
            </a:r>
          </a:p>
          <a:p>
            <a:pPr marL="92075" indent="-92075">
              <a:tabLst>
                <a:tab pos="92075" algn="l"/>
              </a:tabLst>
              <a:defRPr/>
            </a:pPr>
            <a:r>
              <a:rPr lang="en-GB"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ligg</a:t>
            </a:r>
            <a:r>
              <a:rPr lang="sr-Latn-CS"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coronaria</a:t>
            </a:r>
            <a:r>
              <a:rPr lang="sr-Latn-CS" b="1" dirty="0">
                <a:ln>
                  <a:solidFill>
                    <a:schemeClr val="tx1"/>
                  </a:solidFill>
                </a:ln>
                <a:solidFill>
                  <a:schemeClr val="accent2">
                    <a:lumMod val="60000"/>
                    <a:lumOff val="40000"/>
                  </a:schemeClr>
                </a:solidFill>
                <a:latin typeface="Book Antiqua" pitchFamily="18" charset="0"/>
              </a:rPr>
              <a:t> </a:t>
            </a:r>
            <a:r>
              <a:rPr lang="sr-Latn-CS" b="1" dirty="0" err="1">
                <a:ln>
                  <a:solidFill>
                    <a:schemeClr val="tx1"/>
                  </a:solidFill>
                </a:ln>
                <a:solidFill>
                  <a:schemeClr val="accent2">
                    <a:lumMod val="60000"/>
                    <a:lumOff val="40000"/>
                  </a:schemeClr>
                </a:solidFill>
                <a:latin typeface="Book Antiqua" pitchFamily="18" charset="0"/>
              </a:rPr>
              <a:t>hepatis</a:t>
            </a:r>
            <a:br>
              <a:rPr lang="en-GB" b="1" dirty="0">
                <a:ln>
                  <a:solidFill>
                    <a:schemeClr val="tx1"/>
                  </a:solidFill>
                </a:ln>
                <a:solidFill>
                  <a:schemeClr val="accent2">
                    <a:lumMod val="60000"/>
                    <a:lumOff val="40000"/>
                  </a:schemeClr>
                </a:solidFill>
                <a:latin typeface="Book Antiqua" pitchFamily="18" charset="0"/>
              </a:rPr>
            </a:br>
            <a:r>
              <a:rPr lang="en-GB" sz="1900" b="0" i="0" dirty="0">
                <a:effectLst/>
                <a:latin typeface="+mn-lt"/>
              </a:rPr>
              <a:t>attaches the superior surface of the liver to the inferior </a:t>
            </a:r>
            <a:br>
              <a:rPr lang="en-GB" sz="1900" b="0" i="0" dirty="0">
                <a:effectLst/>
                <a:latin typeface="+mn-lt"/>
              </a:rPr>
            </a:br>
            <a:r>
              <a:rPr lang="en-GB" sz="1900" b="0" i="0" dirty="0">
                <a:effectLst/>
                <a:latin typeface="+mn-lt"/>
              </a:rPr>
              <a:t>surface of the </a:t>
            </a:r>
            <a:r>
              <a:rPr lang="en-GB" sz="1900" b="0" i="0" u="none" strike="noStrike" dirty="0">
                <a:effectLst/>
                <a:latin typeface="+mn-lt"/>
                <a:hlinkClick r:id="rId3">
                  <a:extLst>
                    <a:ext uri="{A12FA001-AC4F-418D-AE19-62706E023703}">
                      <ahyp:hlinkClr xmlns:ahyp="http://schemas.microsoft.com/office/drawing/2018/hyperlinkcolor" val="tx"/>
                    </a:ext>
                  </a:extLst>
                </a:hlinkClick>
              </a:rPr>
              <a:t>diaphragm</a:t>
            </a:r>
            <a:r>
              <a:rPr lang="en-GB" sz="1900" b="0" i="0" dirty="0">
                <a:effectLst/>
                <a:latin typeface="+mn-lt"/>
              </a:rPr>
              <a:t> and demarcates the bare area of the liver The anterior and posterior folds unite to form the triangular ligaments on the right and left lobes of the liver.</a:t>
            </a:r>
            <a:endParaRPr lang="sr-Latn-CS" sz="1900" b="1" dirty="0">
              <a:ln>
                <a:solidFill>
                  <a:schemeClr val="tx1"/>
                </a:solidFill>
              </a:ln>
              <a:latin typeface="+mn-lt"/>
            </a:endParaRPr>
          </a:p>
        </p:txBody>
      </p:sp>
      <p:pic>
        <p:nvPicPr>
          <p:cNvPr id="5" name="Picture 4">
            <a:extLst>
              <a:ext uri="{FF2B5EF4-FFF2-40B4-BE49-F238E27FC236}">
                <a16:creationId xmlns:a16="http://schemas.microsoft.com/office/drawing/2014/main" id="{4CE69B73-EA49-DBEB-503E-C92833A9E1DF}"/>
              </a:ext>
            </a:extLst>
          </p:cNvPr>
          <p:cNvPicPr>
            <a:picLocks noChangeAspect="1"/>
          </p:cNvPicPr>
          <p:nvPr/>
        </p:nvPicPr>
        <p:blipFill>
          <a:blip r:embed="rId4"/>
          <a:stretch>
            <a:fillRect/>
          </a:stretch>
        </p:blipFill>
        <p:spPr>
          <a:xfrm>
            <a:off x="5635331" y="3315229"/>
            <a:ext cx="3508669" cy="1953527"/>
          </a:xfrm>
          <a:prstGeom prst="rect">
            <a:avLst/>
          </a:prstGeom>
          <a:ln>
            <a:solidFill>
              <a:srgbClr val="FFFF00"/>
            </a:solidFill>
          </a:ln>
        </p:spPr>
      </p:pic>
    </p:spTree>
    <p:extLst>
      <p:ext uri="{BB962C8B-B14F-4D97-AF65-F5344CB8AC3E}">
        <p14:creationId xmlns:p14="http://schemas.microsoft.com/office/powerpoint/2010/main" val="190674981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5006" y="143840"/>
            <a:ext cx="3900488" cy="633412"/>
          </a:xfrm>
          <a:ln>
            <a:solidFill>
              <a:srgbClr val="FFC000"/>
            </a:solidFill>
          </a:ln>
        </p:spPr>
        <p:txBody>
          <a:bodyPr/>
          <a:lstStyle/>
          <a:p>
            <a:pPr eaLnBrk="1" hangingPunct="1">
              <a:defRPr/>
            </a:pPr>
            <a:r>
              <a:rPr lang="sr-Latn-CS" sz="2800" dirty="0">
                <a:solidFill>
                  <a:srgbClr val="FFC000"/>
                </a:solidFill>
              </a:rPr>
              <a:t>Plexus coeliacus</a:t>
            </a:r>
            <a:endParaRPr lang="en-US" sz="2800" dirty="0">
              <a:solidFill>
                <a:srgbClr val="FFC000"/>
              </a:solidFill>
            </a:endParaRPr>
          </a:p>
        </p:txBody>
      </p:sp>
      <p:sp>
        <p:nvSpPr>
          <p:cNvPr id="6" name="TextBox 5"/>
          <p:cNvSpPr txBox="1"/>
          <p:nvPr/>
        </p:nvSpPr>
        <p:spPr>
          <a:xfrm>
            <a:off x="0" y="1142984"/>
            <a:ext cx="184731" cy="707886"/>
          </a:xfrm>
          <a:prstGeom prst="rect">
            <a:avLst/>
          </a:prstGeom>
          <a:noFill/>
        </p:spPr>
        <p:txBody>
          <a:bodyPr wrap="none">
            <a:spAutoFit/>
          </a:bodyPr>
          <a:lstStyle/>
          <a:p>
            <a:pPr>
              <a:spcBef>
                <a:spcPts val="600"/>
              </a:spcBef>
              <a:defRPr/>
            </a:pPr>
            <a:br>
              <a:rPr lang="sr-Latn-CS" sz="2000" dirty="0"/>
            </a:br>
            <a:endParaRPr lang="sr-Latn-CS" sz="2000" b="1" dirty="0">
              <a:solidFill>
                <a:srgbClr val="FFC000"/>
              </a:solidFill>
            </a:endParaRPr>
          </a:p>
        </p:txBody>
      </p:sp>
      <p:sp>
        <p:nvSpPr>
          <p:cNvPr id="7" name="TextBox 6"/>
          <p:cNvSpPr txBox="1"/>
          <p:nvPr/>
        </p:nvSpPr>
        <p:spPr>
          <a:xfrm>
            <a:off x="0" y="836712"/>
            <a:ext cx="8856984" cy="6017032"/>
          </a:xfrm>
          <a:prstGeom prst="rect">
            <a:avLst/>
          </a:prstGeom>
          <a:noFill/>
        </p:spPr>
        <p:txBody>
          <a:bodyPr wrap="square">
            <a:spAutoFit/>
          </a:bodyPr>
          <a:lstStyle/>
          <a:p>
            <a:pPr>
              <a:spcBef>
                <a:spcPts val="600"/>
              </a:spcBef>
              <a:buFont typeface="Arial" pitchFamily="34" charset="0"/>
              <a:buChar char="•"/>
              <a:defRPr/>
            </a:pPr>
            <a:r>
              <a:rPr lang="sr-Latn-CS" sz="2000" b="1" dirty="0">
                <a:ln>
                  <a:solidFill>
                    <a:srgbClr val="FFC000"/>
                  </a:solidFill>
                </a:ln>
              </a:rPr>
              <a:t> </a:t>
            </a:r>
            <a:r>
              <a:rPr lang="en-GB" sz="2000" b="1" dirty="0">
                <a:ln>
                  <a:solidFill>
                    <a:srgbClr val="FFC000"/>
                  </a:solidFill>
                </a:ln>
              </a:rPr>
              <a:t>Postsynaptic (postganglionic, peri-arterial) </a:t>
            </a:r>
            <a:br>
              <a:rPr lang="en-GB" sz="2000" b="1" dirty="0">
                <a:ln>
                  <a:solidFill>
                    <a:srgbClr val="FFC000"/>
                  </a:solidFill>
                </a:ln>
              </a:rPr>
            </a:br>
            <a:r>
              <a:rPr lang="en-GB" sz="2000" b="1" dirty="0">
                <a:ln>
                  <a:solidFill>
                    <a:srgbClr val="FFC000"/>
                  </a:solidFill>
                </a:ln>
              </a:rPr>
              <a:t>  plexuses (outputs)</a:t>
            </a:r>
            <a:endParaRPr lang="sr-Latn-CS" sz="2000" b="1" dirty="0"/>
          </a:p>
          <a:p>
            <a:pPr>
              <a:spcBef>
                <a:spcPts val="600"/>
              </a:spcBef>
              <a:defRPr/>
            </a:pPr>
            <a:r>
              <a:rPr lang="en-GB" sz="2000" dirty="0"/>
              <a:t>The nerve plexuses are mixed, shared with the </a:t>
            </a:r>
            <a:br>
              <a:rPr lang="en-GB" sz="2000" dirty="0"/>
            </a:br>
            <a:r>
              <a:rPr lang="en-GB" sz="2000" dirty="0"/>
              <a:t>parasympathetic nervous system and </a:t>
            </a:r>
            <a:br>
              <a:rPr lang="en-GB" sz="2000" dirty="0"/>
            </a:br>
            <a:r>
              <a:rPr lang="en-GB" sz="2000" dirty="0"/>
              <a:t>visceral afferent </a:t>
            </a:r>
            <a:r>
              <a:rPr lang="en-GB" sz="2000" dirty="0" err="1"/>
              <a:t>fibers</a:t>
            </a:r>
            <a:r>
              <a:rPr lang="en-GB" sz="2000" dirty="0"/>
              <a:t>.</a:t>
            </a:r>
          </a:p>
          <a:p>
            <a:pPr>
              <a:spcBef>
                <a:spcPts val="600"/>
              </a:spcBef>
              <a:defRPr/>
            </a:pPr>
            <a:endParaRPr lang="sr-Latn-CS" sz="1000" b="1" dirty="0"/>
          </a:p>
          <a:p>
            <a:pPr>
              <a:spcBef>
                <a:spcPts val="600"/>
              </a:spcBef>
              <a:defRPr/>
            </a:pPr>
            <a:r>
              <a:rPr lang="sr-Latn-CS" sz="2000" b="1" dirty="0"/>
              <a:t> </a:t>
            </a:r>
            <a:r>
              <a:rPr lang="sr-Latn-CS" sz="2000" b="1" dirty="0">
                <a:solidFill>
                  <a:srgbClr val="FFC000"/>
                </a:solidFill>
              </a:rPr>
              <a:t>-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hepaticus</a:t>
            </a:r>
            <a:r>
              <a:rPr lang="en-GB" sz="2000" b="1" dirty="0">
                <a:solidFill>
                  <a:srgbClr val="FFC000"/>
                </a:solidFill>
              </a:rPr>
              <a:t> </a:t>
            </a:r>
            <a:r>
              <a:rPr lang="en-GB" sz="2000" dirty="0"/>
              <a:t>(for liver, stomach, spleen</a:t>
            </a:r>
            <a:br>
              <a:rPr lang="en-GB" sz="2000" dirty="0"/>
            </a:br>
            <a:r>
              <a:rPr lang="en-GB" sz="2000" dirty="0"/>
              <a:t>    parts of duodenum and pancreas)</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splenicus</a:t>
            </a:r>
            <a:r>
              <a:rPr lang="en-GB" sz="2000" b="1" dirty="0">
                <a:solidFill>
                  <a:srgbClr val="FFC000"/>
                </a:solidFill>
              </a:rPr>
              <a:t> </a:t>
            </a:r>
            <a:r>
              <a:rPr lang="en-GB" sz="2000" dirty="0"/>
              <a:t>(for spleen, stomach and</a:t>
            </a:r>
            <a:br>
              <a:rPr lang="en-GB" sz="2000" dirty="0"/>
            </a:br>
            <a:r>
              <a:rPr lang="en-GB" sz="2000" dirty="0"/>
              <a:t>     pancreas)</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en-GB" sz="2000" b="1" dirty="0">
                <a:solidFill>
                  <a:srgbClr val="FFC000"/>
                </a:solidFill>
              </a:rPr>
              <a:t> </a:t>
            </a:r>
            <a:r>
              <a:rPr lang="sr-Latn-CS" sz="2000" b="1" dirty="0" err="1">
                <a:solidFill>
                  <a:srgbClr val="FFC000"/>
                </a:solidFill>
              </a:rPr>
              <a:t>gastrici</a:t>
            </a:r>
            <a:r>
              <a:rPr lang="en-GB" sz="2000" b="1" dirty="0">
                <a:solidFill>
                  <a:srgbClr val="FFC000"/>
                </a:solidFill>
              </a:rPr>
              <a:t> </a:t>
            </a:r>
            <a:r>
              <a:rPr lang="en-GB" sz="2000" dirty="0"/>
              <a:t>(for stomach and parts of </a:t>
            </a:r>
            <a:br>
              <a:rPr lang="en-GB" sz="2000" dirty="0"/>
            </a:br>
            <a:r>
              <a:rPr lang="en-GB" sz="2000" dirty="0"/>
              <a:t>     </a:t>
            </a:r>
            <a:r>
              <a:rPr lang="en-GB" sz="2000" dirty="0" err="1"/>
              <a:t>esophagus</a:t>
            </a:r>
            <a:r>
              <a:rPr lang="en-GB" sz="2000" dirty="0"/>
              <a:t>)</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pancreaticus</a:t>
            </a:r>
            <a:r>
              <a:rPr lang="en-GB" sz="2000" b="1" dirty="0">
                <a:solidFill>
                  <a:srgbClr val="FFC000"/>
                </a:solidFill>
              </a:rPr>
              <a:t> </a:t>
            </a:r>
            <a:r>
              <a:rPr lang="en-GB" sz="2000" dirty="0"/>
              <a:t>(for pancreas)</a:t>
            </a:r>
            <a:br>
              <a:rPr lang="sr-Latn-CS" sz="2000" b="1" dirty="0">
                <a:solidFill>
                  <a:srgbClr val="FFC000"/>
                </a:solidFill>
              </a:rPr>
            </a:br>
            <a:r>
              <a:rPr lang="sr-Latn-CS" sz="2000" b="1" dirty="0">
                <a:solidFill>
                  <a:srgbClr val="FFC000"/>
                </a:solidFill>
              </a:rPr>
              <a:t> - plexus </a:t>
            </a:r>
            <a:r>
              <a:rPr lang="sr-Latn-CS" sz="2000" b="1" dirty="0" err="1">
                <a:solidFill>
                  <a:srgbClr val="FFC000"/>
                </a:solidFill>
              </a:rPr>
              <a:t>mesentericus</a:t>
            </a:r>
            <a:r>
              <a:rPr lang="sr-Latn-CS" sz="2000" b="1" dirty="0">
                <a:solidFill>
                  <a:srgbClr val="FFC000"/>
                </a:solidFill>
              </a:rPr>
              <a:t> su</a:t>
            </a:r>
            <a:r>
              <a:rPr lang="en-GB" sz="2000" b="1" dirty="0" err="1">
                <a:solidFill>
                  <a:srgbClr val="FFC000"/>
                </a:solidFill>
              </a:rPr>
              <a:t>perius</a:t>
            </a:r>
            <a:r>
              <a:rPr lang="en-GB" sz="2000" b="1" dirty="0">
                <a:solidFill>
                  <a:srgbClr val="FFC000"/>
                </a:solidFill>
              </a:rPr>
              <a:t> </a:t>
            </a:r>
            <a:r>
              <a:rPr lang="en-GB" sz="2000" dirty="0"/>
              <a:t>(for small intestine, </a:t>
            </a:r>
            <a:r>
              <a:rPr lang="en-GB" sz="2000" dirty="0" err="1"/>
              <a:t>ceccum</a:t>
            </a:r>
            <a:r>
              <a:rPr lang="en-GB" sz="2000" dirty="0"/>
              <a:t>, colon </a:t>
            </a:r>
            <a:r>
              <a:rPr lang="en-GB" sz="2000" dirty="0" err="1"/>
              <a:t>ascendens</a:t>
            </a:r>
            <a:r>
              <a:rPr lang="en-GB" sz="2000" dirty="0"/>
              <a:t> and</a:t>
            </a:r>
            <a:br>
              <a:rPr lang="en-GB" sz="2000" dirty="0"/>
            </a:br>
            <a:r>
              <a:rPr lang="en-GB" sz="2000" dirty="0"/>
              <a:t>    transversum, and part of pancreas)</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renalis</a:t>
            </a:r>
            <a:r>
              <a:rPr lang="en-GB" sz="2000" b="1" dirty="0">
                <a:solidFill>
                  <a:srgbClr val="FFC000"/>
                </a:solidFill>
              </a:rPr>
              <a:t> </a:t>
            </a:r>
            <a:r>
              <a:rPr lang="en-GB" sz="2000" dirty="0"/>
              <a:t>(for kidneys and part of ureter and suprarenal gland)</a:t>
            </a:r>
            <a:br>
              <a:rPr lang="sr-Latn-CS" sz="2000" b="1" dirty="0">
                <a:solidFill>
                  <a:srgbClr val="FFC000"/>
                </a:solidFill>
              </a:rPr>
            </a:br>
            <a:r>
              <a:rPr lang="sr-Latn-CS" sz="2000" b="1" dirty="0">
                <a:solidFill>
                  <a:srgbClr val="FFC000"/>
                </a:solidFill>
              </a:rPr>
              <a:t> -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suprarenalis</a:t>
            </a:r>
            <a:r>
              <a:rPr lang="en-GB" sz="2000" b="1" dirty="0">
                <a:solidFill>
                  <a:srgbClr val="FFC000"/>
                </a:solidFill>
              </a:rPr>
              <a:t> </a:t>
            </a:r>
            <a:r>
              <a:rPr lang="en-GB" sz="2000" dirty="0"/>
              <a:t>(for suprarenal gland)</a:t>
            </a:r>
            <a:br>
              <a:rPr lang="sr-Latn-CS" sz="2000" b="1" dirty="0">
                <a:solidFill>
                  <a:srgbClr val="FFC000"/>
                </a:solidFill>
              </a:rPr>
            </a:br>
            <a:r>
              <a:rPr lang="sr-Latn-CS" sz="2000" b="1" dirty="0">
                <a:solidFill>
                  <a:srgbClr val="FFC000"/>
                </a:solidFill>
              </a:rPr>
              <a:t> - </a:t>
            </a:r>
            <a:r>
              <a:rPr lang="en-GB" sz="2000" b="1" dirty="0">
                <a:solidFill>
                  <a:srgbClr val="FFC000"/>
                </a:solidFill>
              </a:rPr>
              <a:t>branches for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intermesentericus</a:t>
            </a:r>
            <a:r>
              <a:rPr lang="en-GB" sz="2000" b="1" dirty="0">
                <a:solidFill>
                  <a:srgbClr val="FFC000"/>
                </a:solidFill>
              </a:rPr>
              <a:t> </a:t>
            </a:r>
            <a:r>
              <a:rPr lang="en-GB" sz="2000" dirty="0"/>
              <a:t>(for colon </a:t>
            </a:r>
            <a:r>
              <a:rPr lang="en-GB" sz="2000" dirty="0" err="1"/>
              <a:t>descendes</a:t>
            </a:r>
            <a:r>
              <a:rPr lang="en-GB" sz="2000" dirty="0"/>
              <a:t>, colon </a:t>
            </a:r>
            <a:r>
              <a:rPr lang="en-GB" sz="2000" dirty="0" err="1"/>
              <a:t>sygmoideum</a:t>
            </a:r>
            <a:r>
              <a:rPr lang="en-GB" sz="2000" dirty="0"/>
              <a:t>,</a:t>
            </a:r>
            <a:br>
              <a:rPr lang="en-GB" sz="2000" dirty="0"/>
            </a:br>
            <a:r>
              <a:rPr lang="en-GB" sz="2000" dirty="0"/>
              <a:t>   part of rectum, testicles and ovaries)</a:t>
            </a:r>
            <a:endParaRPr lang="sr-Latn-CS" sz="2000" dirty="0"/>
          </a:p>
        </p:txBody>
      </p:sp>
      <p:pic>
        <p:nvPicPr>
          <p:cNvPr id="10547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4894262" y="44624"/>
            <a:ext cx="4258708" cy="488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5006" y="143840"/>
            <a:ext cx="5845186" cy="633412"/>
          </a:xfrm>
          <a:ln>
            <a:solidFill>
              <a:srgbClr val="FFC000"/>
            </a:solidFill>
          </a:ln>
        </p:spPr>
        <p:txBody>
          <a:bodyPr/>
          <a:lstStyle/>
          <a:p>
            <a:pPr eaLnBrk="1" hangingPunct="1">
              <a:defRPr/>
            </a:pPr>
            <a:r>
              <a:rPr lang="en-GB" sz="2800" dirty="0">
                <a:solidFill>
                  <a:srgbClr val="FFC000"/>
                </a:solidFill>
              </a:rPr>
              <a:t>INNERVATION OF THE LIVER</a:t>
            </a:r>
            <a:endParaRPr lang="en-US" sz="2800" dirty="0">
              <a:solidFill>
                <a:srgbClr val="FFC000"/>
              </a:solidFill>
            </a:endParaRPr>
          </a:p>
        </p:txBody>
      </p:sp>
      <p:sp>
        <p:nvSpPr>
          <p:cNvPr id="6" name="TextBox 5"/>
          <p:cNvSpPr txBox="1"/>
          <p:nvPr/>
        </p:nvSpPr>
        <p:spPr>
          <a:xfrm>
            <a:off x="0" y="1142984"/>
            <a:ext cx="184731" cy="707886"/>
          </a:xfrm>
          <a:prstGeom prst="rect">
            <a:avLst/>
          </a:prstGeom>
          <a:noFill/>
        </p:spPr>
        <p:txBody>
          <a:bodyPr wrap="none">
            <a:spAutoFit/>
          </a:bodyPr>
          <a:lstStyle/>
          <a:p>
            <a:pPr>
              <a:spcBef>
                <a:spcPts val="600"/>
              </a:spcBef>
              <a:defRPr/>
            </a:pPr>
            <a:br>
              <a:rPr lang="sr-Latn-CS" sz="2000" dirty="0"/>
            </a:br>
            <a:endParaRPr lang="sr-Latn-CS" sz="2000" b="1" dirty="0">
              <a:solidFill>
                <a:srgbClr val="FFC000"/>
              </a:solidFill>
            </a:endParaRPr>
          </a:p>
        </p:txBody>
      </p:sp>
      <p:sp>
        <p:nvSpPr>
          <p:cNvPr id="7" name="TextBox 6"/>
          <p:cNvSpPr txBox="1"/>
          <p:nvPr/>
        </p:nvSpPr>
        <p:spPr>
          <a:xfrm>
            <a:off x="0" y="836712"/>
            <a:ext cx="8856984" cy="5093702"/>
          </a:xfrm>
          <a:prstGeom prst="rect">
            <a:avLst/>
          </a:prstGeom>
          <a:noFill/>
        </p:spPr>
        <p:txBody>
          <a:bodyPr wrap="square">
            <a:spAutoFit/>
          </a:bodyPr>
          <a:lstStyle/>
          <a:p>
            <a:pPr>
              <a:spcBef>
                <a:spcPts val="600"/>
              </a:spcBef>
              <a:buFont typeface="Arial" pitchFamily="34" charset="0"/>
              <a:buChar char="•"/>
              <a:defRPr/>
            </a:pPr>
            <a:r>
              <a:rPr lang="sr-Latn-CS" sz="2000" b="1" dirty="0">
                <a:ln>
                  <a:solidFill>
                    <a:srgbClr val="FFC000"/>
                  </a:solidFill>
                </a:ln>
              </a:rPr>
              <a:t> </a:t>
            </a:r>
            <a:r>
              <a:rPr lang="en-GB" sz="2000" b="1" dirty="0">
                <a:ln>
                  <a:solidFill>
                    <a:srgbClr val="FFC000"/>
                  </a:solidFill>
                </a:ln>
              </a:rPr>
              <a:t>Postsynaptic (postganglionic, peri-arterial) plexus (outputs)</a:t>
            </a:r>
            <a:endParaRPr lang="sr-Latn-CS" sz="2000" b="1" dirty="0"/>
          </a:p>
          <a:p>
            <a:pPr algn="l"/>
            <a:r>
              <a:rPr lang="en-GB" sz="2000" b="0" i="0" u="none" strike="noStrike" baseline="0" dirty="0">
                <a:latin typeface="+mn-lt"/>
              </a:rPr>
              <a:t>The </a:t>
            </a:r>
            <a:r>
              <a:rPr lang="en-GB" sz="2000" b="0" i="1" u="none" strike="noStrike" baseline="0" dirty="0">
                <a:latin typeface="+mn-lt"/>
              </a:rPr>
              <a:t>nerves of the liver </a:t>
            </a:r>
            <a:r>
              <a:rPr lang="en-GB" sz="2000" b="0" i="0" u="none" strike="noStrike" baseline="0" dirty="0">
                <a:latin typeface="+mn-lt"/>
              </a:rPr>
              <a:t>are derived from the hepatic </a:t>
            </a:r>
            <a:r>
              <a:rPr lang="en-GB" sz="2000" dirty="0">
                <a:latin typeface="+mn-lt"/>
              </a:rPr>
              <a:t>p</a:t>
            </a:r>
            <a:r>
              <a:rPr lang="en-GB" sz="2000" b="0" i="0" u="none" strike="noStrike" baseline="0" dirty="0">
                <a:latin typeface="+mn-lt"/>
              </a:rPr>
              <a:t>lexus, the largest derivative of the celiac plexus. </a:t>
            </a:r>
          </a:p>
          <a:p>
            <a:pPr algn="l"/>
            <a:endParaRPr lang="en-GB" sz="2000" b="0" i="0" u="none" strike="noStrike" baseline="0" dirty="0">
              <a:latin typeface="+mn-lt"/>
            </a:endParaRPr>
          </a:p>
          <a:p>
            <a:pPr algn="l"/>
            <a:r>
              <a:rPr lang="en-GB" sz="2000" b="0" i="0" u="none" strike="noStrike" baseline="0" dirty="0">
                <a:latin typeface="+mn-lt"/>
              </a:rPr>
              <a:t>The </a:t>
            </a:r>
            <a:r>
              <a:rPr lang="en-GB" sz="2000" b="1" i="0" u="none" strike="noStrike" baseline="0" dirty="0">
                <a:latin typeface="+mn-lt"/>
              </a:rPr>
              <a:t>hepatic plexus </a:t>
            </a:r>
            <a:r>
              <a:rPr lang="en-GB" sz="2000" b="0" i="0" u="none" strike="noStrike" baseline="0" dirty="0">
                <a:latin typeface="+mn-lt"/>
              </a:rPr>
              <a:t>accompanies the branches of  the hepatic artery and hepatic portal vein to the liver. </a:t>
            </a:r>
            <a:br>
              <a:rPr lang="en-GB" sz="2000" b="0" i="0" u="none" strike="noStrike" baseline="0" dirty="0">
                <a:latin typeface="+mn-lt"/>
              </a:rPr>
            </a:br>
            <a:r>
              <a:rPr lang="en-GB" sz="2000" b="0" i="0" u="none" strike="noStrike" baseline="0" dirty="0">
                <a:latin typeface="+mn-lt"/>
              </a:rPr>
              <a:t>This plexus consists of </a:t>
            </a:r>
            <a:r>
              <a:rPr lang="en-GB" sz="2000" b="0" i="0" u="none" strike="noStrike" baseline="0" dirty="0">
                <a:solidFill>
                  <a:srgbClr val="FFC000"/>
                </a:solidFill>
                <a:latin typeface="+mn-lt"/>
              </a:rPr>
              <a:t>sympathetic </a:t>
            </a:r>
            <a:r>
              <a:rPr lang="en-GB" sz="2000" b="0" i="0" u="none" strike="noStrike" baseline="0" dirty="0" err="1">
                <a:solidFill>
                  <a:srgbClr val="FFC000"/>
                </a:solidFill>
                <a:latin typeface="+mn-lt"/>
              </a:rPr>
              <a:t>fibers</a:t>
            </a:r>
            <a:r>
              <a:rPr lang="en-GB" sz="2000" b="0" i="0" u="none" strike="noStrike" baseline="0" dirty="0">
                <a:solidFill>
                  <a:srgbClr val="FFC000"/>
                </a:solidFill>
                <a:latin typeface="+mn-lt"/>
              </a:rPr>
              <a:t> from the </a:t>
            </a:r>
            <a:br>
              <a:rPr lang="en-GB" sz="2000" b="0" i="0" u="none" strike="noStrike" baseline="0" dirty="0">
                <a:solidFill>
                  <a:srgbClr val="FFC000"/>
                </a:solidFill>
                <a:latin typeface="+mn-lt"/>
              </a:rPr>
            </a:br>
            <a:r>
              <a:rPr lang="en-GB" sz="2000" b="0" i="0" u="none" strike="noStrike" baseline="0" dirty="0">
                <a:solidFill>
                  <a:srgbClr val="FFC000"/>
                </a:solidFill>
                <a:latin typeface="+mn-lt"/>
              </a:rPr>
              <a:t>celiac plexus </a:t>
            </a:r>
            <a:r>
              <a:rPr lang="en-GB" sz="2000" b="0" i="0" u="none" strike="noStrike" baseline="0" dirty="0">
                <a:latin typeface="+mn-lt"/>
              </a:rPr>
              <a:t>and </a:t>
            </a:r>
            <a:r>
              <a:rPr lang="en-GB" sz="2000" b="0" i="0" u="none" strike="noStrike" baseline="0" dirty="0">
                <a:solidFill>
                  <a:srgbClr val="FFC000"/>
                </a:solidFill>
                <a:latin typeface="+mn-lt"/>
              </a:rPr>
              <a:t>parasympathetic </a:t>
            </a:r>
            <a:r>
              <a:rPr lang="en-GB" sz="2000" b="0" i="0" u="none" strike="noStrike" baseline="0" dirty="0" err="1">
                <a:solidFill>
                  <a:srgbClr val="FFC000"/>
                </a:solidFill>
                <a:latin typeface="+mn-lt"/>
              </a:rPr>
              <a:t>fibers</a:t>
            </a:r>
            <a:r>
              <a:rPr lang="en-GB" sz="2000" dirty="0">
                <a:solidFill>
                  <a:srgbClr val="FFC000"/>
                </a:solidFill>
                <a:latin typeface="+mn-lt"/>
              </a:rPr>
              <a:t> </a:t>
            </a:r>
            <a:r>
              <a:rPr lang="en-GB" sz="2000" b="0" i="0" u="none" strike="noStrike" baseline="0" dirty="0">
                <a:solidFill>
                  <a:srgbClr val="FFC000"/>
                </a:solidFill>
                <a:latin typeface="+mn-lt"/>
              </a:rPr>
              <a:t>from the </a:t>
            </a:r>
            <a:br>
              <a:rPr lang="en-GB" sz="2000" b="0" i="0" u="none" strike="noStrike" baseline="0" dirty="0">
                <a:solidFill>
                  <a:srgbClr val="FFC000"/>
                </a:solidFill>
                <a:latin typeface="+mn-lt"/>
              </a:rPr>
            </a:br>
            <a:r>
              <a:rPr lang="en-GB" sz="2000" b="0" i="0" u="none" strike="noStrike" baseline="0" dirty="0">
                <a:solidFill>
                  <a:srgbClr val="FFC000"/>
                </a:solidFill>
                <a:latin typeface="+mn-lt"/>
              </a:rPr>
              <a:t>anterior and posterior vagal trunks</a:t>
            </a:r>
            <a:r>
              <a:rPr lang="en-GB" sz="2000" b="0" i="0" u="none" strike="noStrike" baseline="0" dirty="0">
                <a:latin typeface="+mn-lt"/>
              </a:rPr>
              <a:t>. </a:t>
            </a:r>
          </a:p>
          <a:p>
            <a:pPr algn="l"/>
            <a:endParaRPr lang="en-GB" sz="2000" b="0" i="0" u="none" strike="noStrike" baseline="0" dirty="0">
              <a:latin typeface="+mn-lt"/>
            </a:endParaRPr>
          </a:p>
          <a:p>
            <a:pPr algn="l"/>
            <a:r>
              <a:rPr lang="en-GB" sz="2000" b="0" i="0" u="none" strike="noStrike" baseline="0" dirty="0">
                <a:latin typeface="+mn-lt"/>
              </a:rPr>
              <a:t>Nerve </a:t>
            </a:r>
            <a:r>
              <a:rPr lang="en-GB" sz="2000" b="0" i="0" u="none" strike="noStrike" baseline="0" dirty="0" err="1">
                <a:latin typeface="+mn-lt"/>
              </a:rPr>
              <a:t>fibers</a:t>
            </a:r>
            <a:r>
              <a:rPr lang="en-GB" sz="2000" b="0" i="0" u="none" strike="noStrike" baseline="0" dirty="0">
                <a:latin typeface="+mn-lt"/>
              </a:rPr>
              <a:t> accompany the vessels and biliary ducts </a:t>
            </a:r>
            <a:br>
              <a:rPr lang="en-GB" sz="2000" b="0" i="0" u="none" strike="noStrike" baseline="0" dirty="0">
                <a:latin typeface="+mn-lt"/>
              </a:rPr>
            </a:br>
            <a:r>
              <a:rPr lang="en-GB" sz="2000" b="0" i="0" u="none" strike="noStrike" baseline="0" dirty="0">
                <a:latin typeface="+mn-lt"/>
              </a:rPr>
              <a:t>of the portal triad. Other than vasoconstriction, their</a:t>
            </a:r>
            <a:br>
              <a:rPr lang="en-GB" sz="2000" b="0" i="0" u="none" strike="noStrike" baseline="0" dirty="0">
                <a:latin typeface="+mn-lt"/>
              </a:rPr>
            </a:br>
            <a:r>
              <a:rPr lang="en-GB" sz="2000" b="0" i="0" u="none" strike="noStrike" baseline="0" dirty="0">
                <a:latin typeface="+mn-lt"/>
              </a:rPr>
              <a:t>function is unclear.</a:t>
            </a:r>
            <a:endParaRPr lang="sr-Latn-CS" sz="2000" b="1" dirty="0">
              <a:latin typeface="+mn-lt"/>
            </a:endParaRPr>
          </a:p>
          <a:p>
            <a:pPr>
              <a:spcBef>
                <a:spcPts val="600"/>
              </a:spcBef>
              <a:defRPr/>
            </a:pPr>
            <a:r>
              <a:rPr lang="sr-Latn-CS" sz="2000" b="1" dirty="0"/>
              <a:t> </a:t>
            </a:r>
            <a:r>
              <a:rPr lang="sr-Latn-CS" sz="2000" b="1" dirty="0">
                <a:solidFill>
                  <a:srgbClr val="FFC000"/>
                </a:solidFill>
              </a:rPr>
              <a:t>- </a:t>
            </a:r>
            <a:r>
              <a:rPr lang="sr-Latn-CS" sz="2000" b="1" dirty="0" err="1">
                <a:solidFill>
                  <a:srgbClr val="FFC000"/>
                </a:solidFill>
              </a:rPr>
              <a:t>plexus</a:t>
            </a:r>
            <a:r>
              <a:rPr lang="sr-Latn-CS" sz="2000" b="1" dirty="0">
                <a:solidFill>
                  <a:srgbClr val="FFC000"/>
                </a:solidFill>
              </a:rPr>
              <a:t> </a:t>
            </a:r>
            <a:r>
              <a:rPr lang="sr-Latn-CS" sz="2000" b="1" dirty="0" err="1">
                <a:solidFill>
                  <a:srgbClr val="FFC000"/>
                </a:solidFill>
              </a:rPr>
              <a:t>hepaticus</a:t>
            </a:r>
            <a:r>
              <a:rPr lang="en-GB" sz="2000" b="1" dirty="0">
                <a:solidFill>
                  <a:srgbClr val="FFC000"/>
                </a:solidFill>
              </a:rPr>
              <a:t> </a:t>
            </a:r>
            <a:r>
              <a:rPr lang="en-GB" sz="2000" dirty="0"/>
              <a:t>(for liver, stomach, spleen</a:t>
            </a:r>
            <a:br>
              <a:rPr lang="en-GB" sz="2000" dirty="0"/>
            </a:br>
            <a:r>
              <a:rPr lang="en-GB" sz="2000" dirty="0"/>
              <a:t>    parts of duodenum and pancreas)</a:t>
            </a:r>
            <a:br>
              <a:rPr lang="sr-Latn-CS" sz="2000" b="1" dirty="0">
                <a:solidFill>
                  <a:srgbClr val="FFC000"/>
                </a:solidFill>
              </a:rPr>
            </a:br>
            <a:r>
              <a:rPr lang="sr-Latn-CS" sz="2000" b="1" dirty="0">
                <a:solidFill>
                  <a:srgbClr val="FFC000"/>
                </a:solidFill>
              </a:rPr>
              <a:t> </a:t>
            </a:r>
            <a:endParaRPr lang="sr-Latn-CS" sz="2000" dirty="0"/>
          </a:p>
        </p:txBody>
      </p:sp>
      <p:pic>
        <p:nvPicPr>
          <p:cNvPr id="105479" name="Picture 2"/>
          <p:cNvPicPr>
            <a:picLocks noChangeAspect="1" noChangeArrowheads="1"/>
          </p:cNvPicPr>
          <p:nvPr/>
        </p:nvPicPr>
        <p:blipFill>
          <a:blip r:embed="rId2">
            <a:extLst>
              <a:ext uri="{28A0092B-C50C-407E-A947-70E740481C1C}">
                <a14:useLocalDpi xmlns:a14="http://schemas.microsoft.com/office/drawing/2010/main" val="0"/>
              </a:ext>
            </a:extLst>
          </a:blip>
          <a:srcRect l="28711" t="12187" r="27344" b="7187"/>
          <a:stretch>
            <a:fillRect/>
          </a:stretch>
        </p:blipFill>
        <p:spPr bwMode="auto">
          <a:xfrm>
            <a:off x="5436096" y="2564904"/>
            <a:ext cx="3647477" cy="418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95946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a:spLocks noChangeArrowheads="1"/>
          </p:cNvSpPr>
          <p:nvPr/>
        </p:nvSpPr>
        <p:spPr bwMode="auto">
          <a:xfrm>
            <a:off x="3390106" y="116632"/>
            <a:ext cx="2363788" cy="579437"/>
          </a:xfrm>
          <a:prstGeom prst="rect">
            <a:avLst/>
          </a:prstGeom>
          <a:noFill/>
          <a:ln w="9525">
            <a:noFill/>
            <a:miter lim="800000"/>
            <a:headEnd/>
            <a:tailEnd/>
          </a:ln>
        </p:spPr>
        <p:txBody>
          <a:bodyPr wrap="none">
            <a:spAutoFit/>
          </a:bodyPr>
          <a:lstStyle/>
          <a:p>
            <a:r>
              <a:rPr lang="sr-Latn-CS" sz="3200" b="1" dirty="0">
                <a:solidFill>
                  <a:srgbClr val="FFFF00"/>
                </a:solidFill>
              </a:rPr>
              <a:t>PANCREAS</a:t>
            </a:r>
            <a:endParaRPr lang="en-US" sz="3200" b="1" dirty="0">
              <a:solidFill>
                <a:srgbClr val="FFFF00"/>
              </a:solidFill>
            </a:endParaRPr>
          </a:p>
        </p:txBody>
      </p:sp>
      <p:sp>
        <p:nvSpPr>
          <p:cNvPr id="32771" name="TextBox 3"/>
          <p:cNvSpPr txBox="1">
            <a:spLocks noChangeArrowheads="1"/>
          </p:cNvSpPr>
          <p:nvPr/>
        </p:nvSpPr>
        <p:spPr bwMode="auto">
          <a:xfrm>
            <a:off x="-52387" y="721757"/>
            <a:ext cx="9144000" cy="5262979"/>
          </a:xfrm>
          <a:prstGeom prst="rect">
            <a:avLst/>
          </a:prstGeom>
          <a:noFill/>
          <a:ln w="9525">
            <a:noFill/>
            <a:miter lim="800000"/>
            <a:headEnd/>
            <a:tailEnd/>
          </a:ln>
        </p:spPr>
        <p:txBody>
          <a:bodyPr>
            <a:spAutoFit/>
          </a:bodyPr>
          <a:lstStyle/>
          <a:p>
            <a:pPr marL="342900" indent="-342900">
              <a:buFont typeface="Arial" panose="020B0604020202020204" pitchFamily="34" charset="0"/>
              <a:buChar char="•"/>
              <a:tabLst>
                <a:tab pos="7172325" algn="l"/>
              </a:tabLst>
            </a:pPr>
            <a:r>
              <a:rPr lang="en-GB" sz="2000" dirty="0">
                <a:latin typeface="+mn-lt"/>
              </a:rPr>
              <a:t>A</a:t>
            </a:r>
            <a:r>
              <a:rPr lang="en-GB" sz="2000" b="0" i="0" u="none" strike="noStrike" baseline="0" dirty="0">
                <a:latin typeface="+mn-lt"/>
              </a:rPr>
              <a:t>n elongated, </a:t>
            </a:r>
            <a:r>
              <a:rPr lang="en-GB" sz="2000" b="0" i="1" u="none" strike="noStrike" baseline="0" dirty="0">
                <a:latin typeface="+mn-lt"/>
              </a:rPr>
              <a:t>accessory digestive gland</a:t>
            </a:r>
            <a:br>
              <a:rPr lang="en-GB" sz="2000" b="0" i="1" u="none" strike="noStrike" baseline="0" dirty="0">
                <a:latin typeface="+mn-lt"/>
              </a:rPr>
            </a:br>
            <a:endParaRPr lang="en-GB" sz="1000" b="1" u="sng" dirty="0">
              <a:solidFill>
                <a:srgbClr val="FFFF00"/>
              </a:solidFill>
              <a:latin typeface="+mn-lt"/>
            </a:endParaRPr>
          </a:p>
          <a:p>
            <a:r>
              <a:rPr lang="en-GB" sz="2400" b="1" u="sng" dirty="0">
                <a:solidFill>
                  <a:srgbClr val="FFFF00"/>
                </a:solidFill>
              </a:rPr>
              <a:t>As exocrine gland produce</a:t>
            </a:r>
            <a:r>
              <a:rPr lang="sr-Latn-CS" sz="2400" b="1" u="sng" dirty="0">
                <a:solidFill>
                  <a:srgbClr val="FFFF00"/>
                </a:solidFill>
              </a:rPr>
              <a:t>:</a:t>
            </a:r>
          </a:p>
          <a:p>
            <a:endParaRPr lang="sr-Latn-CS" sz="1000" b="1" dirty="0">
              <a:solidFill>
                <a:srgbClr val="FFE07D"/>
              </a:solidFill>
            </a:endParaRPr>
          </a:p>
          <a:p>
            <a:r>
              <a:rPr lang="sr-Latn-CS" sz="2400" b="1" dirty="0">
                <a:solidFill>
                  <a:srgbClr val="FFE07D"/>
                </a:solidFill>
              </a:rPr>
              <a:t> </a:t>
            </a:r>
            <a:r>
              <a:rPr lang="en-GB" sz="2400" b="1" dirty="0">
                <a:solidFill>
                  <a:srgbClr val="FFE07D"/>
                </a:solidFill>
              </a:rPr>
              <a:t>- </a:t>
            </a:r>
            <a:r>
              <a:rPr lang="en-GB" sz="2000" b="1" i="1" u="none" strike="noStrike" baseline="0" dirty="0">
                <a:solidFill>
                  <a:srgbClr val="FFE07D"/>
                </a:solidFill>
                <a:latin typeface="+mn-lt"/>
              </a:rPr>
              <a:t>pancreatic juice - </a:t>
            </a:r>
            <a:r>
              <a:rPr lang="en-GB" sz="2000" b="1" i="0" dirty="0">
                <a:solidFill>
                  <a:srgbClr val="FFE07D"/>
                </a:solidFill>
                <a:effectLst/>
                <a:latin typeface="+mn-lt"/>
              </a:rPr>
              <a:t>alkaline (chiefly bicarbonate) fluid and enzymes; 200–800 mL is produced each day </a:t>
            </a:r>
            <a:r>
              <a:rPr lang="en-GB" sz="2000" b="1" dirty="0">
                <a:solidFill>
                  <a:srgbClr val="FFE07D"/>
                </a:solidFill>
                <a:latin typeface="+mn-lt"/>
              </a:rPr>
              <a:t>from the acinar cells</a:t>
            </a:r>
            <a:r>
              <a:rPr lang="en-GB" sz="2000" b="1" i="0" dirty="0">
                <a:solidFill>
                  <a:srgbClr val="FFE07D"/>
                </a:solidFill>
                <a:effectLst/>
                <a:latin typeface="+mn-lt"/>
              </a:rPr>
              <a:t>. The enzymes, such as trypsin, lipase, and amylase, are essential for the digestion of most of the protein, fat, and carbohydrate in the meal.</a:t>
            </a:r>
            <a:br>
              <a:rPr lang="en-GB" sz="2000" b="1" i="0" dirty="0">
                <a:solidFill>
                  <a:srgbClr val="FFE07D"/>
                </a:solidFill>
                <a:effectLst/>
                <a:latin typeface="+mn-lt"/>
              </a:rPr>
            </a:br>
            <a:r>
              <a:rPr lang="en-GB" sz="2000" b="1" i="0" dirty="0">
                <a:solidFill>
                  <a:srgbClr val="FFE07D"/>
                </a:solidFill>
                <a:effectLst/>
                <a:latin typeface="+mn-lt"/>
              </a:rPr>
              <a:t>It</a:t>
            </a:r>
            <a:r>
              <a:rPr lang="en-GB" sz="2000" b="1" i="1" u="none" strike="noStrike" baseline="0" dirty="0">
                <a:solidFill>
                  <a:srgbClr val="FFE07D"/>
                </a:solidFill>
                <a:latin typeface="+mn-lt"/>
              </a:rPr>
              <a:t> </a:t>
            </a:r>
            <a:r>
              <a:rPr lang="en-GB" sz="2000" b="1" i="0" u="none" strike="noStrike" baseline="0" dirty="0">
                <a:solidFill>
                  <a:srgbClr val="FFE07D"/>
                </a:solidFill>
                <a:latin typeface="+mn-lt"/>
              </a:rPr>
              <a:t>that enters the duodenum through the main and accessory pancreatic ducts</a:t>
            </a:r>
            <a:endParaRPr lang="sr-Latn-CS" sz="2400" b="1" dirty="0">
              <a:solidFill>
                <a:srgbClr val="FFE07D"/>
              </a:solidFill>
            </a:endParaRPr>
          </a:p>
          <a:p>
            <a:endParaRPr lang="sr-Latn-CS" sz="1000" b="1" dirty="0">
              <a:solidFill>
                <a:srgbClr val="FFE07D"/>
              </a:solidFill>
            </a:endParaRPr>
          </a:p>
          <a:p>
            <a:r>
              <a:rPr lang="en-GB" sz="2400" b="1" u="sng" dirty="0">
                <a:solidFill>
                  <a:srgbClr val="FFFF00"/>
                </a:solidFill>
              </a:rPr>
              <a:t>As endocrine gland produce</a:t>
            </a:r>
            <a:endParaRPr lang="sr-Latn-CS" sz="2400" b="1" u="sng" dirty="0">
              <a:solidFill>
                <a:srgbClr val="FFFF00"/>
              </a:solidFill>
            </a:endParaRPr>
          </a:p>
          <a:p>
            <a:pPr algn="l"/>
            <a:r>
              <a:rPr lang="sr-Latn-CS" sz="2400" b="1" dirty="0">
                <a:solidFill>
                  <a:srgbClr val="FFE07D"/>
                </a:solidFill>
              </a:rPr>
              <a:t>- </a:t>
            </a:r>
            <a:r>
              <a:rPr lang="en-GB" sz="2000" b="1" i="1" u="none" strike="noStrike" baseline="0" dirty="0">
                <a:solidFill>
                  <a:srgbClr val="FFE07D"/>
                </a:solidFill>
                <a:latin typeface="+mn-lt"/>
              </a:rPr>
              <a:t>glucagon </a:t>
            </a:r>
            <a:r>
              <a:rPr lang="en-GB" sz="2000" b="1" i="0" u="none" strike="noStrike" baseline="0" dirty="0">
                <a:solidFill>
                  <a:srgbClr val="FFE07D"/>
                </a:solidFill>
                <a:latin typeface="+mn-lt"/>
              </a:rPr>
              <a:t>and </a:t>
            </a:r>
            <a:r>
              <a:rPr lang="en-GB" sz="2000" b="1" i="1" u="none" strike="noStrike" baseline="0" dirty="0">
                <a:solidFill>
                  <a:srgbClr val="FFE07D"/>
                </a:solidFill>
                <a:latin typeface="+mn-lt"/>
              </a:rPr>
              <a:t>insulin </a:t>
            </a:r>
            <a:r>
              <a:rPr lang="en-GB" sz="2000" b="0" i="0" u="none" strike="noStrike" baseline="0" dirty="0">
                <a:solidFill>
                  <a:srgbClr val="FFE07D"/>
                </a:solidFill>
                <a:latin typeface="+mn-lt"/>
              </a:rPr>
              <a:t>from the </a:t>
            </a:r>
            <a:r>
              <a:rPr lang="en-GB" sz="2000" b="0" i="1" u="none" strike="noStrike" baseline="0" dirty="0">
                <a:solidFill>
                  <a:srgbClr val="FFE07D"/>
                </a:solidFill>
                <a:latin typeface="+mn-lt"/>
              </a:rPr>
              <a:t>pancreatic islets</a:t>
            </a:r>
            <a:br>
              <a:rPr lang="en-GB" sz="2000" b="0" i="1" u="none" strike="noStrike" baseline="0" dirty="0">
                <a:solidFill>
                  <a:srgbClr val="FFE07D"/>
                </a:solidFill>
                <a:latin typeface="+mn-lt"/>
              </a:rPr>
            </a:br>
            <a:r>
              <a:rPr lang="en-GB" sz="2000" b="0" i="1" u="none" strike="noStrike" baseline="0" dirty="0">
                <a:solidFill>
                  <a:srgbClr val="FFE07D"/>
                </a:solidFill>
                <a:latin typeface="+mn-lt"/>
              </a:rPr>
              <a:t> </a:t>
            </a:r>
            <a:r>
              <a:rPr lang="en-GB" sz="2000" dirty="0">
                <a:solidFill>
                  <a:srgbClr val="FFE07D"/>
                </a:solidFill>
                <a:latin typeface="+mn-lt"/>
              </a:rPr>
              <a:t>(</a:t>
            </a:r>
            <a:r>
              <a:rPr lang="en-GB" sz="2000" b="0" i="0" u="none" strike="noStrike" baseline="0" dirty="0">
                <a:solidFill>
                  <a:srgbClr val="FFE07D"/>
                </a:solidFill>
                <a:latin typeface="+mn-lt"/>
              </a:rPr>
              <a:t>of Langerhans) that enter the blood</a:t>
            </a:r>
            <a:br>
              <a:rPr lang="sr-Latn-CS" sz="2400" b="1" dirty="0">
                <a:solidFill>
                  <a:srgbClr val="FFE07D"/>
                </a:solidFill>
              </a:rPr>
            </a:br>
            <a:r>
              <a:rPr lang="sr-Latn-CS" sz="2000" b="1" dirty="0">
                <a:solidFill>
                  <a:srgbClr val="FFE07D"/>
                </a:solidFill>
              </a:rPr>
              <a:t>(</a:t>
            </a:r>
            <a:r>
              <a:rPr lang="en-GB" sz="2000" b="1" dirty="0">
                <a:solidFill>
                  <a:srgbClr val="FFE07D"/>
                </a:solidFill>
              </a:rPr>
              <a:t>regulate blood sugar level</a:t>
            </a:r>
            <a:r>
              <a:rPr lang="sr-Latn-CS" sz="2000" b="1" dirty="0">
                <a:solidFill>
                  <a:srgbClr val="FFE07D"/>
                </a:solidFill>
              </a:rPr>
              <a:t>)</a:t>
            </a:r>
            <a:endParaRPr lang="en-GB" sz="2000" b="1" dirty="0">
              <a:solidFill>
                <a:srgbClr val="FFE07D"/>
              </a:solidFill>
            </a:endParaRPr>
          </a:p>
          <a:p>
            <a:pPr algn="l"/>
            <a:r>
              <a:rPr lang="en-GB" sz="2000" b="0" i="0" dirty="0">
                <a:solidFill>
                  <a:srgbClr val="FFE07D"/>
                </a:solidFill>
                <a:effectLst/>
                <a:latin typeface="+mn-lt"/>
              </a:rPr>
              <a:t>Glucagon increases blood sugar level and prevents</a:t>
            </a:r>
            <a:br>
              <a:rPr lang="en-GB" sz="2000" b="0" i="0" dirty="0">
                <a:solidFill>
                  <a:srgbClr val="FFE07D"/>
                </a:solidFill>
                <a:effectLst/>
                <a:latin typeface="+mn-lt"/>
              </a:rPr>
            </a:br>
            <a:r>
              <a:rPr lang="en-GB" sz="2000" b="0" i="0" dirty="0">
                <a:solidFill>
                  <a:srgbClr val="FFE07D"/>
                </a:solidFill>
                <a:effectLst/>
                <a:latin typeface="+mn-lt"/>
              </a:rPr>
              <a:t>it from dropping too low, whereas insulin, another</a:t>
            </a:r>
            <a:br>
              <a:rPr lang="en-GB" sz="2000" b="0" i="0" dirty="0">
                <a:solidFill>
                  <a:srgbClr val="FFE07D"/>
                </a:solidFill>
                <a:effectLst/>
                <a:latin typeface="+mn-lt"/>
              </a:rPr>
            </a:br>
            <a:r>
              <a:rPr lang="en-GB" sz="2000" b="0" i="0" dirty="0">
                <a:solidFill>
                  <a:srgbClr val="FFE07D"/>
                </a:solidFill>
                <a:effectLst/>
                <a:latin typeface="+mn-lt"/>
              </a:rPr>
              <a:t>hormone, decreases blood sugar levels.</a:t>
            </a:r>
            <a:endParaRPr lang="sr-Latn-CS" sz="2000" b="1" dirty="0">
              <a:solidFill>
                <a:srgbClr val="FFE07D"/>
              </a:solidFill>
              <a:latin typeface="+mn-lt"/>
            </a:endParaRPr>
          </a:p>
        </p:txBody>
      </p:sp>
      <p:pic>
        <p:nvPicPr>
          <p:cNvPr id="32772" name="Picture 2"/>
          <p:cNvPicPr>
            <a:picLocks noChangeAspect="1" noChangeArrowheads="1"/>
          </p:cNvPicPr>
          <p:nvPr/>
        </p:nvPicPr>
        <p:blipFill>
          <a:blip r:embed="rId2" cstate="print"/>
          <a:srcRect l="7607" r="37869" b="37746"/>
          <a:stretch>
            <a:fillRect/>
          </a:stretch>
        </p:blipFill>
        <p:spPr bwMode="auto">
          <a:xfrm>
            <a:off x="5092947" y="3358485"/>
            <a:ext cx="4087565" cy="3499515"/>
          </a:xfrm>
          <a:prstGeom prst="rect">
            <a:avLst/>
          </a:prstGeom>
          <a:noFill/>
          <a:ln w="9525">
            <a:noFill/>
            <a:miter lim="800000"/>
            <a:headEnd/>
            <a:tailEnd/>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928688" y="285750"/>
            <a:ext cx="2363787" cy="579438"/>
          </a:xfrm>
          <a:prstGeom prst="rect">
            <a:avLst/>
          </a:prstGeom>
          <a:noFill/>
          <a:ln w="9525">
            <a:noFill/>
            <a:miter lim="800000"/>
            <a:headEnd/>
            <a:tailEnd/>
          </a:ln>
        </p:spPr>
        <p:txBody>
          <a:bodyPr wrap="none">
            <a:spAutoFit/>
          </a:bodyPr>
          <a:lstStyle/>
          <a:p>
            <a:pPr>
              <a:defRPr/>
            </a:pPr>
            <a:r>
              <a:rPr lang="sr-Latn-CS" sz="3200" b="1" dirty="0">
                <a:solidFill>
                  <a:schemeClr val="accent2">
                    <a:lumMod val="60000"/>
                    <a:lumOff val="40000"/>
                  </a:schemeClr>
                </a:solidFill>
              </a:rPr>
              <a:t>PANCREAS</a:t>
            </a:r>
            <a:endParaRPr lang="en-US" sz="3200" b="1" dirty="0">
              <a:solidFill>
                <a:schemeClr val="accent2">
                  <a:lumMod val="60000"/>
                  <a:lumOff val="40000"/>
                </a:schemeClr>
              </a:solidFill>
            </a:endParaRPr>
          </a:p>
        </p:txBody>
      </p:sp>
      <p:pic>
        <p:nvPicPr>
          <p:cNvPr id="33795" name="Picture 2" descr="0027 bursa"/>
          <p:cNvPicPr>
            <a:picLocks noChangeAspect="1" noChangeArrowheads="1"/>
          </p:cNvPicPr>
          <p:nvPr/>
        </p:nvPicPr>
        <p:blipFill>
          <a:blip r:embed="rId3" cstate="print"/>
          <a:srcRect l="1822"/>
          <a:stretch>
            <a:fillRect/>
          </a:stretch>
        </p:blipFill>
        <p:spPr bwMode="auto">
          <a:xfrm>
            <a:off x="4214813" y="3787775"/>
            <a:ext cx="4929187" cy="3070225"/>
          </a:xfrm>
          <a:prstGeom prst="rect">
            <a:avLst/>
          </a:prstGeom>
          <a:noFill/>
          <a:ln w="9525">
            <a:noFill/>
            <a:miter lim="800000"/>
            <a:headEnd/>
            <a:tailEnd/>
          </a:ln>
        </p:spPr>
      </p:pic>
      <p:pic>
        <p:nvPicPr>
          <p:cNvPr id="33796" name="Picture 40"/>
          <p:cNvPicPr>
            <a:picLocks noChangeAspect="1" noChangeArrowheads="1"/>
          </p:cNvPicPr>
          <p:nvPr/>
        </p:nvPicPr>
        <p:blipFill>
          <a:blip r:embed="rId4" cstate="print"/>
          <a:srcRect l="30501" t="16856" r="11742" b="9483"/>
          <a:stretch>
            <a:fillRect/>
          </a:stretch>
        </p:blipFill>
        <p:spPr bwMode="auto">
          <a:xfrm>
            <a:off x="4704689" y="249193"/>
            <a:ext cx="4439311" cy="3538582"/>
          </a:xfrm>
          <a:prstGeom prst="rect">
            <a:avLst/>
          </a:prstGeom>
          <a:noFill/>
          <a:ln w="9525">
            <a:noFill/>
            <a:miter lim="800000"/>
            <a:headEnd/>
            <a:tailEnd/>
          </a:ln>
        </p:spPr>
      </p:pic>
      <p:sp>
        <p:nvSpPr>
          <p:cNvPr id="5" name="TextBox 4"/>
          <p:cNvSpPr txBox="1"/>
          <p:nvPr/>
        </p:nvSpPr>
        <p:spPr>
          <a:xfrm>
            <a:off x="0" y="1142984"/>
            <a:ext cx="4837030" cy="5632311"/>
          </a:xfrm>
          <a:prstGeom prst="rect">
            <a:avLst/>
          </a:prstGeom>
          <a:noFill/>
        </p:spPr>
        <p:txBody>
          <a:bodyPr wrap="none">
            <a:spAutoFit/>
          </a:bodyPr>
          <a:lstStyle/>
          <a:p>
            <a:pPr>
              <a:defRPr/>
            </a:pPr>
            <a:r>
              <a:rPr lang="en-GB" sz="2000" b="1" u="sng" dirty="0">
                <a:ln>
                  <a:solidFill>
                    <a:schemeClr val="accent2">
                      <a:lumMod val="60000"/>
                      <a:lumOff val="40000"/>
                    </a:schemeClr>
                  </a:solidFill>
                </a:ln>
              </a:rPr>
              <a:t>Location</a:t>
            </a:r>
            <a:r>
              <a:rPr lang="sr-Latn-CS" sz="2000" b="1" u="sng" dirty="0">
                <a:ln>
                  <a:solidFill>
                    <a:schemeClr val="accent2">
                      <a:lumMod val="60000"/>
                      <a:lumOff val="40000"/>
                    </a:schemeClr>
                  </a:solidFill>
                </a:ln>
              </a:rPr>
              <a:t>:</a:t>
            </a:r>
          </a:p>
          <a:p>
            <a:pPr>
              <a:defRPr/>
            </a:pPr>
            <a:endParaRPr lang="sr-Latn-CS" sz="2000" b="1" u="sng" dirty="0">
              <a:ln>
                <a:solidFill>
                  <a:schemeClr val="accent2">
                    <a:lumMod val="60000"/>
                    <a:lumOff val="40000"/>
                  </a:schemeClr>
                </a:solidFill>
              </a:ln>
            </a:endParaRPr>
          </a:p>
          <a:p>
            <a:pPr>
              <a:buFontTx/>
              <a:buChar char="-"/>
              <a:defRPr/>
            </a:pPr>
            <a:r>
              <a:rPr lang="en-GB" sz="2000" b="1" dirty="0">
                <a:ln>
                  <a:solidFill>
                    <a:schemeClr val="accent2">
                      <a:lumMod val="60000"/>
                      <a:lumOff val="40000"/>
                    </a:schemeClr>
                  </a:solidFill>
                </a:ln>
              </a:rPr>
              <a:t>Located deep in </a:t>
            </a:r>
            <a:r>
              <a:rPr lang="en-GB" sz="2000" b="1" dirty="0" err="1">
                <a:ln>
                  <a:solidFill>
                    <a:schemeClr val="accent2">
                      <a:lumMod val="60000"/>
                      <a:lumOff val="40000"/>
                    </a:schemeClr>
                  </a:solidFill>
                </a:ln>
              </a:rPr>
              <a:t>supracolic</a:t>
            </a:r>
            <a:r>
              <a:rPr lang="en-GB" sz="2000" b="1" dirty="0">
                <a:ln>
                  <a:solidFill>
                    <a:schemeClr val="accent2">
                      <a:lumMod val="60000"/>
                      <a:lumOff val="40000"/>
                    </a:schemeClr>
                  </a:solidFill>
                </a:ln>
              </a:rPr>
              <a:t> department</a:t>
            </a:r>
            <a:br>
              <a:rPr lang="en-GB" sz="2000" b="1" dirty="0">
                <a:ln>
                  <a:solidFill>
                    <a:schemeClr val="accent2">
                      <a:lumMod val="60000"/>
                      <a:lumOff val="40000"/>
                    </a:schemeClr>
                  </a:solidFill>
                </a:ln>
              </a:rPr>
            </a:br>
            <a:r>
              <a:rPr lang="en-GB" sz="2000" b="1" dirty="0">
                <a:ln>
                  <a:solidFill>
                    <a:schemeClr val="accent2">
                      <a:lumMod val="60000"/>
                      <a:lumOff val="40000"/>
                    </a:schemeClr>
                  </a:solidFill>
                </a:ln>
              </a:rPr>
              <a:t> of abdominal cavity; </a:t>
            </a:r>
            <a:br>
              <a:rPr lang="en-GB" sz="2000" b="1" dirty="0">
                <a:ln>
                  <a:solidFill>
                    <a:schemeClr val="accent2">
                      <a:lumMod val="60000"/>
                      <a:lumOff val="40000"/>
                    </a:schemeClr>
                  </a:solidFill>
                </a:ln>
              </a:rPr>
            </a:br>
            <a:r>
              <a:rPr lang="en-GB" sz="2000" b="1" dirty="0">
                <a:ln>
                  <a:solidFill>
                    <a:schemeClr val="accent2">
                      <a:lumMod val="60000"/>
                      <a:lumOff val="40000"/>
                    </a:schemeClr>
                  </a:solidFill>
                </a:ln>
              </a:rPr>
              <a:t>in the epigastrium and left hypochondrium</a:t>
            </a:r>
            <a:br>
              <a:rPr lang="en-GB" sz="2000" b="1" dirty="0">
                <a:ln>
                  <a:solidFill>
                    <a:schemeClr val="accent2">
                      <a:lumMod val="60000"/>
                      <a:lumOff val="40000"/>
                    </a:schemeClr>
                  </a:solidFill>
                </a:ln>
              </a:rPr>
            </a:br>
            <a:r>
              <a:rPr lang="en-GB" sz="2000" b="1" dirty="0">
                <a:ln>
                  <a:solidFill>
                    <a:schemeClr val="accent2">
                      <a:lumMod val="60000"/>
                      <a:lumOff val="40000"/>
                    </a:schemeClr>
                  </a:solidFill>
                </a:ln>
              </a:rPr>
              <a:t>region</a:t>
            </a:r>
            <a:br>
              <a:rPr lang="en-GB" sz="2000" b="1" dirty="0">
                <a:ln>
                  <a:solidFill>
                    <a:schemeClr val="accent2">
                      <a:lumMod val="60000"/>
                      <a:lumOff val="40000"/>
                    </a:schemeClr>
                  </a:solidFill>
                </a:ln>
              </a:rPr>
            </a:br>
            <a:r>
              <a:rPr lang="sr-Latn-CS" sz="2000" b="1" dirty="0">
                <a:ln>
                  <a:solidFill>
                    <a:schemeClr val="accent2">
                      <a:lumMod val="60000"/>
                      <a:lumOff val="40000"/>
                    </a:schemeClr>
                  </a:solidFill>
                </a:ln>
              </a:rPr>
              <a:t>- Processus uncinatus </a:t>
            </a:r>
            <a:r>
              <a:rPr lang="sr-Latn-CS" sz="2000" b="1" dirty="0" err="1">
                <a:ln>
                  <a:solidFill>
                    <a:schemeClr val="accent2">
                      <a:lumMod val="60000"/>
                      <a:lumOff val="40000"/>
                    </a:schemeClr>
                  </a:solidFill>
                </a:ln>
              </a:rPr>
              <a:t>pancreatis</a:t>
            </a: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is in</a:t>
            </a:r>
            <a:br>
              <a:rPr lang="en-GB" sz="2000" b="1" dirty="0">
                <a:ln>
                  <a:solidFill>
                    <a:schemeClr val="accent2">
                      <a:lumMod val="60000"/>
                      <a:lumOff val="40000"/>
                    </a:schemeClr>
                  </a:solidFill>
                </a:ln>
              </a:rPr>
            </a:br>
            <a:r>
              <a:rPr lang="en-GB" sz="2000" b="1" dirty="0">
                <a:ln>
                  <a:solidFill>
                    <a:schemeClr val="accent2">
                      <a:lumMod val="60000"/>
                      <a:lumOff val="40000"/>
                    </a:schemeClr>
                  </a:solidFill>
                </a:ln>
              </a:rPr>
              <a:t> </a:t>
            </a:r>
            <a:r>
              <a:rPr lang="en-GB" sz="2000" b="1" dirty="0" err="1">
                <a:ln>
                  <a:solidFill>
                    <a:schemeClr val="accent2">
                      <a:lumMod val="60000"/>
                      <a:lumOff val="40000"/>
                    </a:schemeClr>
                  </a:solidFill>
                </a:ln>
              </a:rPr>
              <a:t>infracolic</a:t>
            </a:r>
            <a:r>
              <a:rPr lang="en-GB" sz="2000" b="1" dirty="0">
                <a:ln>
                  <a:solidFill>
                    <a:schemeClr val="accent2">
                      <a:lumMod val="60000"/>
                      <a:lumOff val="40000"/>
                    </a:schemeClr>
                  </a:solidFill>
                </a:ln>
              </a:rPr>
              <a:t> department of abdominal cavity</a:t>
            </a:r>
            <a:endParaRPr lang="sr-Latn-CS" sz="2000" b="1" dirty="0">
              <a:ln>
                <a:solidFill>
                  <a:schemeClr val="accent2">
                    <a:lumMod val="60000"/>
                    <a:lumOff val="40000"/>
                  </a:schemeClr>
                </a:solidFill>
              </a:ln>
            </a:endParaRPr>
          </a:p>
          <a:p>
            <a:pPr>
              <a:buFontTx/>
              <a:buChar char="-"/>
              <a:defRPr/>
            </a:pP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At the level of </a:t>
            </a:r>
            <a:r>
              <a:rPr lang="sr-Latn-CS" sz="2000" b="1" dirty="0">
                <a:ln>
                  <a:solidFill>
                    <a:schemeClr val="accent2">
                      <a:lumMod val="60000"/>
                      <a:lumOff val="40000"/>
                    </a:schemeClr>
                  </a:solidFill>
                </a:ln>
              </a:rPr>
              <a:t>L1 – L2</a:t>
            </a:r>
            <a:r>
              <a:rPr lang="en-GB" sz="2000" b="1" dirty="0">
                <a:ln>
                  <a:solidFill>
                    <a:schemeClr val="accent2">
                      <a:lumMod val="60000"/>
                      <a:lumOff val="40000"/>
                    </a:schemeClr>
                  </a:solidFill>
                </a:ln>
              </a:rPr>
              <a:t> vertebra</a:t>
            </a:r>
            <a:endParaRPr lang="sr-Latn-CS" sz="2000" b="1" dirty="0">
              <a:ln>
                <a:solidFill>
                  <a:schemeClr val="accent2">
                    <a:lumMod val="60000"/>
                    <a:lumOff val="40000"/>
                  </a:schemeClr>
                </a:solidFill>
              </a:ln>
            </a:endParaRPr>
          </a:p>
          <a:p>
            <a:pPr>
              <a:buFontTx/>
              <a:buChar char="-"/>
              <a:defRPr/>
            </a:pPr>
            <a:endParaRPr lang="sr-Latn-CS" sz="2000" b="1" dirty="0">
              <a:ln>
                <a:solidFill>
                  <a:schemeClr val="accent2">
                    <a:lumMod val="60000"/>
                    <a:lumOff val="40000"/>
                  </a:schemeClr>
                </a:solidFill>
              </a:ln>
            </a:endParaRPr>
          </a:p>
          <a:p>
            <a:pPr>
              <a:defRPr/>
            </a:pPr>
            <a:endParaRPr lang="sr-Latn-CS" sz="2000" b="1" dirty="0">
              <a:ln>
                <a:solidFill>
                  <a:schemeClr val="accent2">
                    <a:lumMod val="60000"/>
                    <a:lumOff val="40000"/>
                  </a:schemeClr>
                </a:solidFill>
              </a:ln>
            </a:endParaRPr>
          </a:p>
          <a:p>
            <a:pPr>
              <a:defRPr/>
            </a:pPr>
            <a:r>
              <a:rPr lang="en-GB" sz="2000" b="1" u="sng" dirty="0">
                <a:ln>
                  <a:solidFill>
                    <a:schemeClr val="accent2">
                      <a:lumMod val="60000"/>
                      <a:lumOff val="40000"/>
                    </a:schemeClr>
                  </a:solidFill>
                </a:ln>
              </a:rPr>
              <a:t>Dimensions</a:t>
            </a:r>
            <a:r>
              <a:rPr lang="sr-Latn-CS" sz="2000" b="1" u="sng" dirty="0">
                <a:ln>
                  <a:solidFill>
                    <a:schemeClr val="accent2">
                      <a:lumMod val="60000"/>
                      <a:lumOff val="40000"/>
                    </a:schemeClr>
                  </a:solidFill>
                </a:ln>
              </a:rPr>
              <a:t>:</a:t>
            </a:r>
            <a:br>
              <a:rPr lang="sr-Latn-CS" sz="2000" b="1" dirty="0">
                <a:ln>
                  <a:solidFill>
                    <a:schemeClr val="accent2">
                      <a:lumMod val="60000"/>
                      <a:lumOff val="40000"/>
                    </a:schemeClr>
                  </a:solidFill>
                </a:ln>
              </a:rPr>
            </a:br>
            <a:endParaRPr lang="sr-Latn-CS" sz="2000" b="1" dirty="0">
              <a:ln>
                <a:solidFill>
                  <a:schemeClr val="accent2">
                    <a:lumMod val="60000"/>
                    <a:lumOff val="40000"/>
                  </a:schemeClr>
                </a:solidFill>
              </a:ln>
            </a:endParaRPr>
          </a:p>
          <a:p>
            <a:pPr>
              <a:buFontTx/>
              <a:buChar char="-"/>
              <a:defRPr/>
            </a:pP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Weight</a:t>
            </a:r>
            <a:r>
              <a:rPr lang="sr-Latn-CS" sz="2000" b="1" dirty="0">
                <a:ln>
                  <a:solidFill>
                    <a:schemeClr val="accent2">
                      <a:lumMod val="60000"/>
                      <a:lumOff val="40000"/>
                    </a:schemeClr>
                  </a:solidFill>
                </a:ln>
              </a:rPr>
              <a:t>: 70 – 80 </a:t>
            </a:r>
            <a:r>
              <a:rPr lang="en-GB" sz="2000" b="1" dirty="0">
                <a:ln>
                  <a:solidFill>
                    <a:schemeClr val="accent2">
                      <a:lumMod val="60000"/>
                      <a:lumOff val="40000"/>
                    </a:schemeClr>
                  </a:solidFill>
                </a:ln>
              </a:rPr>
              <a:t>g</a:t>
            </a:r>
            <a:endParaRPr lang="sr-Latn-CS" sz="2000" b="1" dirty="0">
              <a:ln>
                <a:solidFill>
                  <a:schemeClr val="accent2">
                    <a:lumMod val="60000"/>
                    <a:lumOff val="40000"/>
                  </a:schemeClr>
                </a:solidFill>
              </a:ln>
            </a:endParaRPr>
          </a:p>
          <a:p>
            <a:pPr>
              <a:buFontTx/>
              <a:buChar char="-"/>
              <a:defRPr/>
            </a:pP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Length</a:t>
            </a:r>
            <a:r>
              <a:rPr lang="sr-Latn-CS" sz="2000" b="1" dirty="0">
                <a:ln>
                  <a:solidFill>
                    <a:schemeClr val="accent2">
                      <a:lumMod val="60000"/>
                      <a:lumOff val="40000"/>
                    </a:schemeClr>
                  </a:solidFill>
                </a:ln>
              </a:rPr>
              <a:t>: 15 </a:t>
            </a:r>
            <a:r>
              <a:rPr lang="en-GB" sz="2000" b="1" dirty="0">
                <a:ln>
                  <a:solidFill>
                    <a:schemeClr val="accent2">
                      <a:lumMod val="60000"/>
                      <a:lumOff val="40000"/>
                    </a:schemeClr>
                  </a:solidFill>
                </a:ln>
              </a:rPr>
              <a:t>cm</a:t>
            </a:r>
            <a:endParaRPr lang="sr-Latn-CS" sz="2000" b="1" dirty="0">
              <a:ln>
                <a:solidFill>
                  <a:schemeClr val="accent2">
                    <a:lumMod val="60000"/>
                    <a:lumOff val="40000"/>
                  </a:schemeClr>
                </a:solidFill>
              </a:ln>
            </a:endParaRPr>
          </a:p>
          <a:p>
            <a:pPr>
              <a:buFontTx/>
              <a:buChar char="-"/>
              <a:defRPr/>
            </a:pP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Height</a:t>
            </a: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head</a:t>
            </a:r>
            <a:r>
              <a:rPr lang="sr-Latn-CS" sz="2000" b="1" dirty="0">
                <a:ln>
                  <a:solidFill>
                    <a:schemeClr val="accent2">
                      <a:lumMod val="60000"/>
                      <a:lumOff val="40000"/>
                    </a:schemeClr>
                  </a:solidFill>
                </a:ln>
              </a:rPr>
              <a:t> – 6 </a:t>
            </a:r>
            <a:r>
              <a:rPr lang="en-GB" sz="2000" b="1" dirty="0">
                <a:ln>
                  <a:solidFill>
                    <a:schemeClr val="accent2">
                      <a:lumMod val="60000"/>
                      <a:lumOff val="40000"/>
                    </a:schemeClr>
                  </a:solidFill>
                </a:ln>
              </a:rPr>
              <a:t>cm</a:t>
            </a: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body</a:t>
            </a:r>
            <a:r>
              <a:rPr lang="sr-Latn-CS" sz="2000" b="1" dirty="0">
                <a:ln>
                  <a:solidFill>
                    <a:schemeClr val="accent2">
                      <a:lumMod val="60000"/>
                      <a:lumOff val="40000"/>
                    </a:schemeClr>
                  </a:solidFill>
                </a:ln>
              </a:rPr>
              <a:t> – 4 </a:t>
            </a:r>
            <a:r>
              <a:rPr lang="en-GB" sz="2000" b="1" dirty="0">
                <a:ln>
                  <a:solidFill>
                    <a:schemeClr val="accent2">
                      <a:lumMod val="60000"/>
                      <a:lumOff val="40000"/>
                    </a:schemeClr>
                  </a:solidFill>
                </a:ln>
              </a:rPr>
              <a:t>cm</a:t>
            </a:r>
            <a:endParaRPr lang="sr-Latn-CS" sz="2000" b="1" dirty="0">
              <a:ln>
                <a:solidFill>
                  <a:schemeClr val="accent2">
                    <a:lumMod val="60000"/>
                    <a:lumOff val="40000"/>
                  </a:schemeClr>
                </a:solidFill>
              </a:ln>
            </a:endParaRPr>
          </a:p>
          <a:p>
            <a:pPr>
              <a:buFontTx/>
              <a:buChar char="-"/>
              <a:defRPr/>
            </a:pPr>
            <a:r>
              <a:rPr lang="sr-Latn-CS" sz="2000" b="1" dirty="0">
                <a:ln>
                  <a:solidFill>
                    <a:schemeClr val="accent2">
                      <a:lumMod val="60000"/>
                      <a:lumOff val="40000"/>
                    </a:schemeClr>
                  </a:solidFill>
                </a:ln>
              </a:rPr>
              <a:t> </a:t>
            </a:r>
            <a:r>
              <a:rPr lang="en-GB" sz="2000" b="1" dirty="0">
                <a:ln>
                  <a:solidFill>
                    <a:schemeClr val="accent2">
                      <a:lumMod val="60000"/>
                      <a:lumOff val="40000"/>
                    </a:schemeClr>
                  </a:solidFill>
                </a:ln>
              </a:rPr>
              <a:t>Thickness</a:t>
            </a:r>
            <a:r>
              <a:rPr lang="sr-Latn-CS" sz="2000" b="1" dirty="0">
                <a:ln>
                  <a:solidFill>
                    <a:schemeClr val="accent2">
                      <a:lumMod val="60000"/>
                      <a:lumOff val="40000"/>
                    </a:schemeClr>
                  </a:solidFill>
                </a:ln>
              </a:rPr>
              <a:t>: 2 </a:t>
            </a:r>
            <a:r>
              <a:rPr lang="en-GB" sz="2000" b="1" dirty="0">
                <a:ln>
                  <a:solidFill>
                    <a:schemeClr val="accent2">
                      <a:lumMod val="60000"/>
                      <a:lumOff val="40000"/>
                    </a:schemeClr>
                  </a:solidFill>
                </a:ln>
              </a:rPr>
              <a:t>cm</a:t>
            </a:r>
            <a:br>
              <a:rPr lang="sr-Latn-CS" sz="2000" b="1" dirty="0">
                <a:ln>
                  <a:solidFill>
                    <a:schemeClr val="accent2">
                      <a:lumMod val="60000"/>
                      <a:lumOff val="40000"/>
                    </a:schemeClr>
                  </a:solidFill>
                </a:ln>
              </a:rPr>
            </a:br>
            <a:r>
              <a:rPr lang="sr-Latn-CS" sz="2000" b="1" dirty="0">
                <a:ln>
                  <a:solidFill>
                    <a:schemeClr val="accent2">
                      <a:lumMod val="60000"/>
                      <a:lumOff val="40000"/>
                    </a:schemeClr>
                  </a:solidFill>
                </a:ln>
              </a:rPr>
              <a:t>   </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2"/>
          <p:cNvPicPr>
            <a:picLocks noChangeAspect="1" noChangeArrowheads="1"/>
          </p:cNvPicPr>
          <p:nvPr/>
        </p:nvPicPr>
        <p:blipFill>
          <a:blip r:embed="rId2" cstate="print"/>
          <a:srcRect l="29202" t="29430" r="52341" b="46571"/>
          <a:stretch>
            <a:fillRect/>
          </a:stretch>
        </p:blipFill>
        <p:spPr bwMode="auto">
          <a:xfrm>
            <a:off x="0" y="3200400"/>
            <a:ext cx="4500563" cy="3657600"/>
          </a:xfrm>
          <a:prstGeom prst="rect">
            <a:avLst/>
          </a:prstGeom>
          <a:noFill/>
          <a:ln w="9525">
            <a:noFill/>
            <a:miter lim="800000"/>
            <a:headEnd/>
            <a:tailEnd/>
          </a:ln>
        </p:spPr>
      </p:pic>
      <p:sp>
        <p:nvSpPr>
          <p:cNvPr id="34819" name="Text Box 3"/>
          <p:cNvSpPr txBox="1">
            <a:spLocks noChangeArrowheads="1"/>
          </p:cNvSpPr>
          <p:nvPr/>
        </p:nvSpPr>
        <p:spPr bwMode="auto">
          <a:xfrm>
            <a:off x="3419475" y="404813"/>
            <a:ext cx="2363788" cy="579437"/>
          </a:xfrm>
          <a:prstGeom prst="rect">
            <a:avLst/>
          </a:prstGeom>
          <a:noFill/>
          <a:ln w="9525">
            <a:noFill/>
            <a:miter lim="800000"/>
            <a:headEnd/>
            <a:tailEnd/>
          </a:ln>
        </p:spPr>
        <p:txBody>
          <a:bodyPr wrap="none">
            <a:spAutoFit/>
          </a:bodyPr>
          <a:lstStyle/>
          <a:p>
            <a:r>
              <a:rPr lang="sr-Latn-CS" sz="3200" b="1">
                <a:solidFill>
                  <a:srgbClr val="FFFF00"/>
                </a:solidFill>
              </a:rPr>
              <a:t>PANCREAS</a:t>
            </a:r>
            <a:endParaRPr lang="en-US" sz="3200" b="1">
              <a:solidFill>
                <a:srgbClr val="FFFF00"/>
              </a:solidFill>
            </a:endParaRPr>
          </a:p>
        </p:txBody>
      </p:sp>
      <p:sp>
        <p:nvSpPr>
          <p:cNvPr id="5" name="TextBox 4"/>
          <p:cNvSpPr txBox="1"/>
          <p:nvPr/>
        </p:nvSpPr>
        <p:spPr>
          <a:xfrm>
            <a:off x="285719" y="1071546"/>
            <a:ext cx="8804305" cy="1785104"/>
          </a:xfrm>
          <a:prstGeom prst="rect">
            <a:avLst/>
          </a:prstGeom>
          <a:noFill/>
        </p:spPr>
        <p:txBody>
          <a:bodyPr wrap="square">
            <a:spAutoFit/>
          </a:bodyPr>
          <a:lstStyle/>
          <a:p>
            <a:pPr>
              <a:defRPr/>
            </a:pPr>
            <a:r>
              <a:rPr lang="en-GB" sz="2200" b="1" dirty="0">
                <a:ln>
                  <a:solidFill>
                    <a:srgbClr val="FFC000"/>
                  </a:solidFill>
                </a:ln>
              </a:rPr>
              <a:t>Parts</a:t>
            </a:r>
            <a:r>
              <a:rPr lang="sr-Latn-CS" sz="2200" b="1" dirty="0">
                <a:ln>
                  <a:solidFill>
                    <a:srgbClr val="FFC000"/>
                  </a:solidFill>
                </a:ln>
              </a:rPr>
              <a:t>:</a:t>
            </a:r>
          </a:p>
          <a:p>
            <a:pPr>
              <a:buFontTx/>
              <a:buChar char="-"/>
              <a:defRPr/>
            </a:pPr>
            <a:r>
              <a:rPr lang="sr-Latn-CS" sz="2200" b="1" dirty="0">
                <a:ln>
                  <a:solidFill>
                    <a:srgbClr val="FFC000"/>
                  </a:solidFill>
                </a:ln>
              </a:rPr>
              <a:t> </a:t>
            </a:r>
            <a:r>
              <a:rPr lang="en-GB" sz="2200" b="1" dirty="0">
                <a:ln>
                  <a:solidFill>
                    <a:srgbClr val="FFC000"/>
                  </a:solidFill>
                </a:ln>
              </a:rPr>
              <a:t>Head of pancreas (c</a:t>
            </a:r>
            <a:r>
              <a:rPr lang="sr-Latn-CS" sz="2200" b="1" dirty="0" err="1">
                <a:ln>
                  <a:solidFill>
                    <a:srgbClr val="FFC000"/>
                  </a:solidFill>
                </a:ln>
              </a:rPr>
              <a:t>aput</a:t>
            </a:r>
            <a:r>
              <a:rPr lang="sr-Latn-CS" sz="2200" b="1" dirty="0">
                <a:ln>
                  <a:solidFill>
                    <a:srgbClr val="FFC000"/>
                  </a:solidFill>
                </a:ln>
              </a:rPr>
              <a:t> </a:t>
            </a:r>
            <a:r>
              <a:rPr lang="sr-Latn-CS" sz="2200" b="1" dirty="0" err="1">
                <a:ln>
                  <a:solidFill>
                    <a:srgbClr val="FFC000"/>
                  </a:solidFill>
                </a:ln>
              </a:rPr>
              <a:t>pancreatis</a:t>
            </a:r>
            <a:r>
              <a:rPr lang="en-GB" sz="2200" b="1" dirty="0">
                <a:ln>
                  <a:solidFill>
                    <a:srgbClr val="FFC000"/>
                  </a:solidFill>
                </a:ln>
              </a:rPr>
              <a:t>)</a:t>
            </a:r>
            <a:r>
              <a:rPr lang="sr-Latn-CS" sz="2200" b="1" dirty="0">
                <a:ln>
                  <a:solidFill>
                    <a:srgbClr val="FFC000"/>
                  </a:solidFill>
                </a:ln>
              </a:rPr>
              <a:t> 		- processus uncinatus</a:t>
            </a:r>
          </a:p>
          <a:p>
            <a:pPr>
              <a:buFontTx/>
              <a:buChar char="-"/>
              <a:defRPr/>
            </a:pPr>
            <a:r>
              <a:rPr lang="sr-Latn-CS" sz="2200" b="1" dirty="0">
                <a:ln>
                  <a:solidFill>
                    <a:srgbClr val="FFC000"/>
                  </a:solidFill>
                </a:ln>
              </a:rPr>
              <a:t> </a:t>
            </a:r>
            <a:r>
              <a:rPr lang="en-GB" sz="2200" b="1" dirty="0">
                <a:ln>
                  <a:solidFill>
                    <a:srgbClr val="FFC000"/>
                  </a:solidFill>
                </a:ln>
              </a:rPr>
              <a:t>Neck of pancreas (c</a:t>
            </a:r>
            <a:r>
              <a:rPr lang="sr-Latn-CS" sz="2200" b="1" dirty="0" err="1">
                <a:ln>
                  <a:solidFill>
                    <a:srgbClr val="FFC000"/>
                  </a:solidFill>
                </a:ln>
              </a:rPr>
              <a:t>ollum</a:t>
            </a:r>
            <a:r>
              <a:rPr lang="sr-Latn-CS" sz="2200" b="1" dirty="0">
                <a:ln>
                  <a:solidFill>
                    <a:srgbClr val="FFC000"/>
                  </a:solidFill>
                </a:ln>
              </a:rPr>
              <a:t> </a:t>
            </a:r>
            <a:r>
              <a:rPr lang="sr-Latn-CS" sz="2200" b="1" dirty="0" err="1">
                <a:ln>
                  <a:solidFill>
                    <a:srgbClr val="FFC000"/>
                  </a:solidFill>
                </a:ln>
              </a:rPr>
              <a:t>pancreatis</a:t>
            </a:r>
            <a:r>
              <a:rPr lang="en-GB" sz="2200" b="1" dirty="0">
                <a:ln>
                  <a:solidFill>
                    <a:srgbClr val="FFC000"/>
                  </a:solidFill>
                </a:ln>
              </a:rPr>
              <a:t>)	</a:t>
            </a:r>
            <a:r>
              <a:rPr lang="sr-Latn-CS" sz="2200" b="1" dirty="0">
                <a:ln>
                  <a:solidFill>
                    <a:srgbClr val="FFC000"/>
                  </a:solidFill>
                </a:ln>
              </a:rPr>
              <a:t>- incisura pancreatis</a:t>
            </a:r>
            <a:br>
              <a:rPr lang="sr-Latn-CS" sz="2200" b="1" dirty="0">
                <a:ln>
                  <a:solidFill>
                    <a:srgbClr val="FFC000"/>
                  </a:solidFill>
                </a:ln>
              </a:rPr>
            </a:br>
            <a:r>
              <a:rPr lang="sr-Latn-CS" sz="2200" b="1" dirty="0">
                <a:ln>
                  <a:solidFill>
                    <a:srgbClr val="FFC000"/>
                  </a:solidFill>
                </a:ln>
              </a:rPr>
              <a:t>- </a:t>
            </a:r>
            <a:r>
              <a:rPr lang="en-GB" sz="2200" b="1" dirty="0">
                <a:ln>
                  <a:solidFill>
                    <a:srgbClr val="FFC000"/>
                  </a:solidFill>
                </a:ln>
              </a:rPr>
              <a:t>Body of pancreas (corpus pancreatis)</a:t>
            </a:r>
            <a:br>
              <a:rPr lang="sr-Latn-CS" sz="2200" b="1" dirty="0">
                <a:ln>
                  <a:solidFill>
                    <a:srgbClr val="FFC000"/>
                  </a:solidFill>
                </a:ln>
              </a:rPr>
            </a:br>
            <a:r>
              <a:rPr lang="sr-Latn-CS" sz="2200" b="1" dirty="0">
                <a:ln>
                  <a:solidFill>
                    <a:srgbClr val="FFC000"/>
                  </a:solidFill>
                </a:ln>
              </a:rPr>
              <a:t>- </a:t>
            </a:r>
            <a:r>
              <a:rPr lang="en-GB" sz="2200" b="1" dirty="0">
                <a:ln>
                  <a:solidFill>
                    <a:srgbClr val="FFC000"/>
                  </a:solidFill>
                </a:ln>
              </a:rPr>
              <a:t>Tail of pancreas (c</a:t>
            </a:r>
            <a:r>
              <a:rPr lang="sr-Latn-CS" sz="2200" b="1" dirty="0" err="1">
                <a:ln>
                  <a:solidFill>
                    <a:srgbClr val="FFC000"/>
                  </a:solidFill>
                </a:ln>
              </a:rPr>
              <a:t>auda</a:t>
            </a:r>
            <a:r>
              <a:rPr lang="sr-Latn-CS" sz="2200" b="1" dirty="0">
                <a:ln>
                  <a:solidFill>
                    <a:srgbClr val="FFC000"/>
                  </a:solidFill>
                </a:ln>
              </a:rPr>
              <a:t> </a:t>
            </a:r>
            <a:r>
              <a:rPr lang="sr-Latn-CS" sz="2200" b="1" dirty="0" err="1">
                <a:ln>
                  <a:solidFill>
                    <a:srgbClr val="FFC000"/>
                  </a:solidFill>
                </a:ln>
              </a:rPr>
              <a:t>pancreatis</a:t>
            </a:r>
            <a:r>
              <a:rPr lang="en-GB" sz="2200" b="1" dirty="0">
                <a:ln>
                  <a:solidFill>
                    <a:srgbClr val="FFC000"/>
                  </a:solidFill>
                </a:ln>
              </a:rPr>
              <a:t>)</a:t>
            </a:r>
            <a:endParaRPr lang="sr-Latn-CS" sz="2200" b="1" dirty="0">
              <a:ln>
                <a:solidFill>
                  <a:srgbClr val="FFC000"/>
                </a:solidFill>
              </a:ln>
            </a:endParaRPr>
          </a:p>
        </p:txBody>
      </p:sp>
      <p:pic>
        <p:nvPicPr>
          <p:cNvPr id="34821" name="Picture 2"/>
          <p:cNvPicPr>
            <a:picLocks noChangeAspect="1" noChangeArrowheads="1"/>
          </p:cNvPicPr>
          <p:nvPr/>
        </p:nvPicPr>
        <p:blipFill>
          <a:blip r:embed="rId3" cstate="print"/>
          <a:srcRect l="7607" r="37869" b="37746"/>
          <a:stretch>
            <a:fillRect/>
          </a:stretch>
        </p:blipFill>
        <p:spPr bwMode="auto">
          <a:xfrm>
            <a:off x="4835525" y="3168650"/>
            <a:ext cx="4254500" cy="3643313"/>
          </a:xfrm>
          <a:prstGeom prst="rect">
            <a:avLst/>
          </a:prstGeom>
          <a:noFill/>
          <a:ln w="9525">
            <a:noFill/>
            <a:miter lim="800000"/>
            <a:headEnd/>
            <a:tailEnd/>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9"/>
          <p:cNvPicPr>
            <a:picLocks noChangeAspect="1" noChangeArrowheads="1"/>
          </p:cNvPicPr>
          <p:nvPr/>
        </p:nvPicPr>
        <p:blipFill>
          <a:blip r:embed="rId2" cstate="print"/>
          <a:srcRect l="21982" t="12857" r="30492" b="11208"/>
          <a:stretch>
            <a:fillRect/>
          </a:stretch>
        </p:blipFill>
        <p:spPr bwMode="auto">
          <a:xfrm>
            <a:off x="4541345" y="2153454"/>
            <a:ext cx="4602656" cy="4595650"/>
          </a:xfrm>
          <a:prstGeom prst="rect">
            <a:avLst/>
          </a:prstGeom>
          <a:noFill/>
          <a:ln w="9525">
            <a:noFill/>
            <a:miter lim="800000"/>
            <a:headEnd/>
            <a:tailEnd/>
          </a:ln>
        </p:spPr>
      </p:pic>
      <p:sp>
        <p:nvSpPr>
          <p:cNvPr id="35843" name="Text Box 3"/>
          <p:cNvSpPr txBox="1">
            <a:spLocks noChangeArrowheads="1"/>
          </p:cNvSpPr>
          <p:nvPr/>
        </p:nvSpPr>
        <p:spPr bwMode="auto">
          <a:xfrm>
            <a:off x="3390106" y="116632"/>
            <a:ext cx="2363788" cy="579437"/>
          </a:xfrm>
          <a:prstGeom prst="rect">
            <a:avLst/>
          </a:prstGeom>
          <a:noFill/>
          <a:ln w="9525">
            <a:noFill/>
            <a:miter lim="800000"/>
            <a:headEnd/>
            <a:tailEnd/>
          </a:ln>
        </p:spPr>
        <p:txBody>
          <a:bodyPr wrap="none">
            <a:spAutoFit/>
          </a:bodyPr>
          <a:lstStyle/>
          <a:p>
            <a:r>
              <a:rPr lang="sr-Latn-CS" sz="3200" b="1" dirty="0">
                <a:solidFill>
                  <a:srgbClr val="FFFF00"/>
                </a:solidFill>
              </a:rPr>
              <a:t>PANCREAS</a:t>
            </a:r>
            <a:endParaRPr lang="en-US" sz="3200" b="1" dirty="0">
              <a:solidFill>
                <a:srgbClr val="FFFF00"/>
              </a:solidFill>
            </a:endParaRPr>
          </a:p>
        </p:txBody>
      </p:sp>
      <p:sp>
        <p:nvSpPr>
          <p:cNvPr id="5" name="TextBox 4"/>
          <p:cNvSpPr txBox="1"/>
          <p:nvPr/>
        </p:nvSpPr>
        <p:spPr>
          <a:xfrm>
            <a:off x="0" y="691188"/>
            <a:ext cx="8856655" cy="6370975"/>
          </a:xfrm>
          <a:prstGeom prst="rect">
            <a:avLst/>
          </a:prstGeom>
          <a:noFill/>
        </p:spPr>
        <p:txBody>
          <a:bodyPr wrap="none">
            <a:spAutoFit/>
          </a:bodyPr>
          <a:lstStyle/>
          <a:p>
            <a:pPr>
              <a:defRPr/>
            </a:pPr>
            <a:r>
              <a:rPr lang="sr-Latn-CS" sz="2400" b="1" dirty="0">
                <a:ln>
                  <a:solidFill>
                    <a:srgbClr val="FFC000"/>
                  </a:solidFill>
                </a:ln>
              </a:rPr>
              <a:t>* </a:t>
            </a:r>
            <a:r>
              <a:rPr lang="en-GB" sz="2400" b="1" dirty="0">
                <a:ln>
                  <a:solidFill>
                    <a:srgbClr val="FFC000"/>
                  </a:solidFill>
                </a:ln>
              </a:rPr>
              <a:t>Head of pancreas (</a:t>
            </a:r>
            <a:r>
              <a:rPr lang="sr-Latn-CS" sz="2400" b="1" dirty="0">
                <a:ln>
                  <a:solidFill>
                    <a:srgbClr val="FFC000"/>
                  </a:solidFill>
                </a:ln>
              </a:rPr>
              <a:t>C</a:t>
            </a:r>
            <a:r>
              <a:rPr lang="en-GB" sz="2400" b="1" dirty="0" err="1">
                <a:ln>
                  <a:solidFill>
                    <a:srgbClr val="FFC000"/>
                  </a:solidFill>
                </a:ln>
              </a:rPr>
              <a:t>aput</a:t>
            </a:r>
            <a:r>
              <a:rPr lang="sr-Latn-CS" sz="2400" b="1" dirty="0">
                <a:ln>
                  <a:solidFill>
                    <a:srgbClr val="FFC000"/>
                  </a:solidFill>
                </a:ln>
              </a:rPr>
              <a:t> </a:t>
            </a:r>
            <a:r>
              <a:rPr lang="sr-Latn-CS" sz="2400" b="1" dirty="0" err="1">
                <a:ln>
                  <a:solidFill>
                    <a:srgbClr val="FFC000"/>
                  </a:solidFill>
                </a:ln>
              </a:rPr>
              <a:t>pancreatis</a:t>
            </a:r>
            <a:r>
              <a:rPr lang="sr-Latn-CS" sz="2400" b="1" dirty="0">
                <a:ln>
                  <a:solidFill>
                    <a:srgbClr val="FFC000"/>
                  </a:solidFill>
                </a:ln>
              </a:rPr>
              <a:t>)</a:t>
            </a:r>
          </a:p>
          <a:p>
            <a:pPr>
              <a:defRPr/>
            </a:pPr>
            <a:endParaRPr lang="sr-Latn-CS" sz="1000" b="1" dirty="0">
              <a:ln>
                <a:solidFill>
                  <a:srgbClr val="FFC000"/>
                </a:solidFill>
              </a:ln>
            </a:endParaRPr>
          </a:p>
          <a:p>
            <a:pPr>
              <a:defRPr/>
            </a:pPr>
            <a:r>
              <a:rPr lang="en-GB" sz="2000" b="0" i="0" dirty="0">
                <a:effectLst/>
                <a:latin typeface="+mn-lt"/>
              </a:rPr>
              <a:t>- the widest part of the pancreas.</a:t>
            </a:r>
          </a:p>
          <a:p>
            <a:pPr algn="l"/>
            <a:r>
              <a:rPr lang="en-GB" sz="2000" dirty="0">
                <a:latin typeface="+mn-lt"/>
              </a:rPr>
              <a:t>- </a:t>
            </a:r>
            <a:r>
              <a:rPr lang="en-GB" sz="2000" b="0" i="0" dirty="0">
                <a:effectLst/>
                <a:latin typeface="+mn-lt"/>
              </a:rPr>
              <a:t> It lies within the C-shaped curve created by the duodenum and is connected to it by </a:t>
            </a:r>
            <a:br>
              <a:rPr lang="en-GB" sz="2000" b="0" i="0" dirty="0">
                <a:effectLst/>
                <a:latin typeface="+mn-lt"/>
              </a:rPr>
            </a:br>
            <a:r>
              <a:rPr lang="en-GB" sz="2000" b="0" i="0" dirty="0">
                <a:effectLst/>
                <a:latin typeface="+mn-lt"/>
              </a:rPr>
              <a:t>   connective tissue.</a:t>
            </a:r>
            <a:br>
              <a:rPr lang="en-GB" sz="2000" b="0" i="0" dirty="0">
                <a:effectLst/>
                <a:latin typeface="+mn-lt"/>
              </a:rPr>
            </a:br>
            <a:r>
              <a:rPr lang="en-GB" sz="2000" b="0" i="0" dirty="0">
                <a:effectLst/>
                <a:latin typeface="+mn-lt"/>
              </a:rPr>
              <a:t>- </a:t>
            </a:r>
            <a:r>
              <a:rPr lang="en-GB" sz="2000" b="0" i="0" u="none" strike="noStrike" baseline="0" dirty="0">
                <a:latin typeface="+mn-lt"/>
              </a:rPr>
              <a:t>It firmly attaches to the medial aspect of </a:t>
            </a:r>
            <a:br>
              <a:rPr lang="en-GB" sz="2000" b="0" i="0" u="none" strike="noStrike" baseline="0" dirty="0">
                <a:latin typeface="+mn-lt"/>
              </a:rPr>
            </a:br>
            <a:r>
              <a:rPr lang="en-GB" sz="2000" b="0" i="0" u="none" strike="noStrike" baseline="0" dirty="0">
                <a:latin typeface="+mn-lt"/>
              </a:rPr>
              <a:t>  the descending and horizontal parts </a:t>
            </a:r>
            <a:br>
              <a:rPr lang="en-GB" sz="2000" b="0" i="0" u="none" strike="noStrike" baseline="0" dirty="0">
                <a:latin typeface="+mn-lt"/>
              </a:rPr>
            </a:br>
            <a:r>
              <a:rPr lang="en-GB" sz="2000" b="0" i="0" u="none" strike="noStrike" baseline="0" dirty="0">
                <a:latin typeface="+mn-lt"/>
              </a:rPr>
              <a:t>  of the duodenum</a:t>
            </a:r>
          </a:p>
          <a:p>
            <a:pPr algn="l"/>
            <a:endParaRPr lang="en-GB" sz="2000" dirty="0">
              <a:ln>
                <a:solidFill>
                  <a:srgbClr val="FFC000"/>
                </a:solidFill>
              </a:ln>
              <a:latin typeface="+mn-lt"/>
            </a:endParaRPr>
          </a:p>
          <a:p>
            <a:pPr algn="l"/>
            <a:r>
              <a:rPr lang="en-GB" sz="2000" b="1" dirty="0">
                <a:ln>
                  <a:solidFill>
                    <a:srgbClr val="FFC000"/>
                  </a:solidFill>
                </a:ln>
                <a:latin typeface="+mn-lt"/>
              </a:rPr>
              <a:t>-</a:t>
            </a:r>
            <a:r>
              <a:rPr lang="en-GB" sz="2000" b="0" i="0" u="none" strike="noStrike" baseline="0" dirty="0">
                <a:latin typeface="+mn-lt"/>
              </a:rPr>
              <a:t>The </a:t>
            </a:r>
            <a:r>
              <a:rPr lang="en-GB" sz="2000" b="1" i="0" u="none" strike="noStrike" baseline="0" dirty="0">
                <a:latin typeface="+mn-lt"/>
              </a:rPr>
              <a:t>uncinate process</a:t>
            </a:r>
            <a:r>
              <a:rPr lang="en-GB" sz="2000" b="0" i="0" u="none" strike="noStrike" baseline="0" dirty="0">
                <a:latin typeface="+mn-lt"/>
              </a:rPr>
              <a:t>, a projection from </a:t>
            </a:r>
            <a:br>
              <a:rPr lang="en-GB" sz="2000" b="0" i="0" u="none" strike="noStrike" baseline="0" dirty="0">
                <a:latin typeface="+mn-lt"/>
              </a:rPr>
            </a:br>
            <a:r>
              <a:rPr lang="en-GB" sz="2000" b="0" i="0" u="none" strike="noStrike" baseline="0" dirty="0">
                <a:latin typeface="+mn-lt"/>
              </a:rPr>
              <a:t>  the inferior part of the pancreatic head, </a:t>
            </a:r>
            <a:br>
              <a:rPr lang="en-GB" sz="2000" b="0" i="0" u="none" strike="noStrike" baseline="0" dirty="0">
                <a:latin typeface="+mn-lt"/>
              </a:rPr>
            </a:br>
            <a:r>
              <a:rPr lang="en-GB" sz="2000" b="0" i="0" u="none" strike="noStrike" baseline="0" dirty="0">
                <a:latin typeface="+mn-lt"/>
              </a:rPr>
              <a:t>  extends </a:t>
            </a:r>
            <a:r>
              <a:rPr lang="en-GB" sz="2000" dirty="0">
                <a:latin typeface="+mn-lt"/>
              </a:rPr>
              <a:t>m</a:t>
            </a:r>
            <a:r>
              <a:rPr lang="en-GB" sz="2000" b="0" i="0" u="none" strike="noStrike" baseline="0" dirty="0">
                <a:latin typeface="+mn-lt"/>
              </a:rPr>
              <a:t>edially to the left, posterior to </a:t>
            </a:r>
            <a:br>
              <a:rPr lang="en-GB" sz="2000" b="0" i="0" u="none" strike="noStrike" baseline="0" dirty="0">
                <a:latin typeface="+mn-lt"/>
              </a:rPr>
            </a:br>
            <a:r>
              <a:rPr lang="en-GB" sz="2000" b="0" i="0" u="none" strike="noStrike" baseline="0" dirty="0">
                <a:latin typeface="+mn-lt"/>
              </a:rPr>
              <a:t>  the superior mesenteric artery.</a:t>
            </a:r>
          </a:p>
          <a:p>
            <a:pPr algn="l"/>
            <a:r>
              <a:rPr lang="en-GB" sz="2000" dirty="0">
                <a:latin typeface="+mn-lt"/>
              </a:rPr>
              <a:t>- </a:t>
            </a:r>
            <a:r>
              <a:rPr lang="en-GB" sz="2000" b="0" i="0" u="none" strike="noStrike" baseline="0" dirty="0">
                <a:latin typeface="+mn-lt"/>
              </a:rPr>
              <a:t>The pancreatic head rests posteriorly on </a:t>
            </a:r>
            <a:br>
              <a:rPr lang="en-GB" sz="2000" b="0" i="0" u="none" strike="noStrike" baseline="0" dirty="0">
                <a:latin typeface="+mn-lt"/>
              </a:rPr>
            </a:br>
            <a:r>
              <a:rPr lang="en-GB" sz="2000" b="0" i="0" u="none" strike="noStrike" baseline="0" dirty="0">
                <a:latin typeface="+mn-lt"/>
              </a:rPr>
              <a:t>  the inferior </a:t>
            </a:r>
            <a:r>
              <a:rPr lang="en-GB" sz="2000" b="0" i="0" u="none" strike="noStrike" baseline="0" dirty="0" err="1">
                <a:latin typeface="+mn-lt"/>
              </a:rPr>
              <a:t>caval</a:t>
            </a:r>
            <a:r>
              <a:rPr lang="en-GB" sz="2000" b="0" i="0" u="none" strike="noStrike" baseline="0" dirty="0">
                <a:latin typeface="+mn-lt"/>
              </a:rPr>
              <a:t> vein, right renal artery </a:t>
            </a:r>
            <a:br>
              <a:rPr lang="en-GB" sz="2000" b="0" i="0" u="none" strike="noStrike" baseline="0" dirty="0">
                <a:latin typeface="+mn-lt"/>
              </a:rPr>
            </a:br>
            <a:r>
              <a:rPr lang="en-GB" sz="2000" b="0" i="0" u="none" strike="noStrike" baseline="0" dirty="0">
                <a:latin typeface="+mn-lt"/>
              </a:rPr>
              <a:t>  and vein and left renal vein. </a:t>
            </a:r>
          </a:p>
          <a:p>
            <a:pPr algn="l"/>
            <a:r>
              <a:rPr lang="en-GB" sz="2000" dirty="0">
                <a:latin typeface="+mn-lt"/>
              </a:rPr>
              <a:t>  </a:t>
            </a:r>
            <a:r>
              <a:rPr lang="en-GB" sz="2000" b="0" i="0" u="none" strike="noStrike" baseline="0" dirty="0">
                <a:latin typeface="+mn-lt"/>
              </a:rPr>
              <a:t>On its way to opening into the descending</a:t>
            </a:r>
            <a:br>
              <a:rPr lang="en-GB" sz="2000" b="0" i="0" u="none" strike="noStrike" baseline="0" dirty="0">
                <a:latin typeface="+mn-lt"/>
              </a:rPr>
            </a:br>
            <a:r>
              <a:rPr lang="en-GB" sz="2000" b="0" i="0" u="none" strike="noStrike" baseline="0" dirty="0">
                <a:latin typeface="+mn-lt"/>
              </a:rPr>
              <a:t>  part of the duodenum, the </a:t>
            </a:r>
            <a:r>
              <a:rPr lang="en-GB" sz="2000" b="0" i="1" u="none" strike="noStrike" baseline="0" dirty="0">
                <a:latin typeface="+mn-lt"/>
              </a:rPr>
              <a:t>bile duct </a:t>
            </a:r>
            <a:r>
              <a:rPr lang="en-GB" sz="2000" b="0" i="0" u="none" strike="noStrike" baseline="0" dirty="0">
                <a:latin typeface="+mn-lt"/>
              </a:rPr>
              <a:t>lies in </a:t>
            </a:r>
            <a:br>
              <a:rPr lang="en-GB" sz="2000" b="0" i="0" u="none" strike="noStrike" baseline="0" dirty="0">
                <a:latin typeface="+mn-lt"/>
              </a:rPr>
            </a:br>
            <a:r>
              <a:rPr lang="en-GB" sz="2000" b="0" i="0" u="none" strike="noStrike" baseline="0" dirty="0">
                <a:latin typeface="+mn-lt"/>
              </a:rPr>
              <a:t>  a groove on the posterosuperior surface </a:t>
            </a:r>
            <a:br>
              <a:rPr lang="en-GB" sz="2000" b="0" i="0" u="none" strike="noStrike" baseline="0" dirty="0">
                <a:latin typeface="+mn-lt"/>
              </a:rPr>
            </a:br>
            <a:r>
              <a:rPr lang="en-GB" sz="2000" b="0" i="0" u="none" strike="noStrike" baseline="0" dirty="0">
                <a:latin typeface="+mn-lt"/>
              </a:rPr>
              <a:t> of the head or is embedded in its substance</a:t>
            </a:r>
            <a:endParaRPr lang="sr-Latn-CS" sz="2000" b="1" dirty="0">
              <a:ln>
                <a:solidFill>
                  <a:srgbClr val="FFC000"/>
                </a:solidFill>
              </a:ln>
              <a:latin typeface="+mn-lt"/>
            </a:endParaRPr>
          </a:p>
        </p:txBody>
      </p:sp>
    </p:spTree>
    <p:extLst>
      <p:ext uri="{BB962C8B-B14F-4D97-AF65-F5344CB8AC3E}">
        <p14:creationId xmlns:p14="http://schemas.microsoft.com/office/powerpoint/2010/main" val="272818923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9"/>
          <p:cNvPicPr>
            <a:picLocks noChangeAspect="1" noChangeArrowheads="1"/>
          </p:cNvPicPr>
          <p:nvPr/>
        </p:nvPicPr>
        <p:blipFill>
          <a:blip r:embed="rId2" cstate="print"/>
          <a:srcRect l="21982" t="12857" r="30492" b="11208"/>
          <a:stretch>
            <a:fillRect/>
          </a:stretch>
        </p:blipFill>
        <p:spPr bwMode="auto">
          <a:xfrm>
            <a:off x="4541345" y="2153454"/>
            <a:ext cx="4602656" cy="4595650"/>
          </a:xfrm>
          <a:prstGeom prst="rect">
            <a:avLst/>
          </a:prstGeom>
          <a:noFill/>
          <a:ln w="9525">
            <a:noFill/>
            <a:miter lim="800000"/>
            <a:headEnd/>
            <a:tailEnd/>
          </a:ln>
        </p:spPr>
      </p:pic>
      <p:sp>
        <p:nvSpPr>
          <p:cNvPr id="35843" name="Text Box 3"/>
          <p:cNvSpPr txBox="1">
            <a:spLocks noChangeArrowheads="1"/>
          </p:cNvSpPr>
          <p:nvPr/>
        </p:nvSpPr>
        <p:spPr bwMode="auto">
          <a:xfrm>
            <a:off x="3390106" y="116632"/>
            <a:ext cx="2363788" cy="579437"/>
          </a:xfrm>
          <a:prstGeom prst="rect">
            <a:avLst/>
          </a:prstGeom>
          <a:noFill/>
          <a:ln w="9525">
            <a:noFill/>
            <a:miter lim="800000"/>
            <a:headEnd/>
            <a:tailEnd/>
          </a:ln>
        </p:spPr>
        <p:txBody>
          <a:bodyPr wrap="none">
            <a:spAutoFit/>
          </a:bodyPr>
          <a:lstStyle/>
          <a:p>
            <a:r>
              <a:rPr lang="sr-Latn-CS" sz="3200" b="1" dirty="0">
                <a:solidFill>
                  <a:srgbClr val="FFFF00"/>
                </a:solidFill>
              </a:rPr>
              <a:t>PANCREAS</a:t>
            </a:r>
            <a:endParaRPr lang="en-US" sz="3200" b="1" dirty="0">
              <a:solidFill>
                <a:srgbClr val="FFFF00"/>
              </a:solidFill>
            </a:endParaRPr>
          </a:p>
        </p:txBody>
      </p:sp>
      <p:sp>
        <p:nvSpPr>
          <p:cNvPr id="5" name="TextBox 4"/>
          <p:cNvSpPr txBox="1"/>
          <p:nvPr/>
        </p:nvSpPr>
        <p:spPr>
          <a:xfrm>
            <a:off x="0" y="691188"/>
            <a:ext cx="9090502" cy="3693319"/>
          </a:xfrm>
          <a:prstGeom prst="rect">
            <a:avLst/>
          </a:prstGeom>
          <a:noFill/>
        </p:spPr>
        <p:txBody>
          <a:bodyPr wrap="none">
            <a:spAutoFit/>
          </a:bodyPr>
          <a:lstStyle/>
          <a:p>
            <a:pPr>
              <a:defRPr/>
            </a:pPr>
            <a:r>
              <a:rPr lang="sr-Latn-CS" sz="2400" b="1" dirty="0">
                <a:ln>
                  <a:solidFill>
                    <a:srgbClr val="FFC000"/>
                  </a:solidFill>
                </a:ln>
              </a:rPr>
              <a:t>* </a:t>
            </a:r>
            <a:r>
              <a:rPr lang="en-GB" sz="2400" b="1" dirty="0">
                <a:ln>
                  <a:solidFill>
                    <a:srgbClr val="FFC000"/>
                  </a:solidFill>
                </a:ln>
              </a:rPr>
              <a:t>Neck of pancreas (</a:t>
            </a:r>
            <a:r>
              <a:rPr lang="sr-Latn-CS" sz="2400" b="1" dirty="0">
                <a:ln>
                  <a:solidFill>
                    <a:srgbClr val="FFC000"/>
                  </a:solidFill>
                </a:ln>
              </a:rPr>
              <a:t>C</a:t>
            </a:r>
            <a:r>
              <a:rPr lang="en-GB" sz="2400" b="1" dirty="0" err="1">
                <a:ln>
                  <a:solidFill>
                    <a:srgbClr val="FFC000"/>
                  </a:solidFill>
                </a:ln>
              </a:rPr>
              <a:t>olum</a:t>
            </a:r>
            <a:r>
              <a:rPr lang="sr-Latn-CS" sz="2400" b="1" dirty="0">
                <a:ln>
                  <a:solidFill>
                    <a:srgbClr val="FFC000"/>
                  </a:solidFill>
                </a:ln>
              </a:rPr>
              <a:t> </a:t>
            </a:r>
            <a:r>
              <a:rPr lang="sr-Latn-CS" sz="2400" b="1" dirty="0" err="1">
                <a:ln>
                  <a:solidFill>
                    <a:srgbClr val="FFC000"/>
                  </a:solidFill>
                </a:ln>
              </a:rPr>
              <a:t>pancreatis</a:t>
            </a:r>
            <a:r>
              <a:rPr lang="sr-Latn-CS" sz="2400" b="1" dirty="0">
                <a:ln>
                  <a:solidFill>
                    <a:srgbClr val="FFC000"/>
                  </a:solidFill>
                </a:ln>
              </a:rPr>
              <a:t>)</a:t>
            </a:r>
          </a:p>
          <a:p>
            <a:pPr>
              <a:defRPr/>
            </a:pPr>
            <a:endParaRPr lang="sr-Latn-CS" sz="1000" b="1" dirty="0">
              <a:ln>
                <a:solidFill>
                  <a:srgbClr val="FFC000"/>
                </a:solidFill>
              </a:ln>
            </a:endParaRPr>
          </a:p>
          <a:p>
            <a:pPr algn="l"/>
            <a:r>
              <a:rPr lang="en-GB" sz="2000" b="0" i="0" dirty="0">
                <a:effectLst/>
                <a:latin typeface="+mn-lt"/>
              </a:rPr>
              <a:t>- </a:t>
            </a:r>
            <a:r>
              <a:rPr lang="en-GB" sz="2000" b="0" i="0" u="none" strike="noStrike" baseline="0" dirty="0">
                <a:latin typeface="+mn-lt"/>
              </a:rPr>
              <a:t>is short (1.5–2 cm) and overlies the superior mesenteric vessels, which form a groove in </a:t>
            </a:r>
            <a:br>
              <a:rPr lang="en-GB" sz="2000" b="0" i="0" u="none" strike="noStrike" baseline="0" dirty="0">
                <a:latin typeface="+mn-lt"/>
              </a:rPr>
            </a:br>
            <a:r>
              <a:rPr lang="en-GB" sz="2000" b="0" i="0" u="none" strike="noStrike" baseline="0" dirty="0">
                <a:latin typeface="+mn-lt"/>
              </a:rPr>
              <a:t>  its posterior aspect (incisura pancreatis)</a:t>
            </a:r>
          </a:p>
          <a:p>
            <a:pPr algn="l"/>
            <a:endParaRPr lang="en-GB" sz="2000" b="0" i="0" u="none" strike="noStrike" baseline="0" dirty="0">
              <a:latin typeface="+mn-lt"/>
            </a:endParaRPr>
          </a:p>
          <a:p>
            <a:pPr algn="l"/>
            <a:r>
              <a:rPr lang="en-GB" sz="2000" b="0" i="0" u="none" strike="noStrike" baseline="0" dirty="0">
                <a:latin typeface="+mn-lt"/>
              </a:rPr>
              <a:t>- The anterior surface of the neck, covered </a:t>
            </a:r>
            <a:br>
              <a:rPr lang="en-GB" sz="2000" b="0" i="0" u="none" strike="noStrike" baseline="0" dirty="0">
                <a:latin typeface="+mn-lt"/>
              </a:rPr>
            </a:br>
            <a:r>
              <a:rPr lang="en-GB" sz="2000" b="0" i="0" u="none" strike="noStrike" baseline="0" dirty="0">
                <a:latin typeface="+mn-lt"/>
              </a:rPr>
              <a:t>   with peritoneum, is adjacent to the</a:t>
            </a:r>
          </a:p>
          <a:p>
            <a:pPr algn="l"/>
            <a:r>
              <a:rPr lang="en-GB" sz="2000" b="0" i="1" u="none" strike="noStrike" baseline="0" dirty="0">
                <a:latin typeface="+mn-lt"/>
              </a:rPr>
              <a:t>  pylorus of the stomach</a:t>
            </a:r>
            <a:r>
              <a:rPr lang="en-GB" sz="2000" b="0" i="0" u="none" strike="noStrike" baseline="0" dirty="0">
                <a:latin typeface="+mn-lt"/>
              </a:rPr>
              <a:t>. </a:t>
            </a:r>
          </a:p>
          <a:p>
            <a:pPr algn="l"/>
            <a:br>
              <a:rPr lang="en-GB" sz="2000" b="0" i="0" u="none" strike="noStrike" baseline="0" dirty="0">
                <a:latin typeface="+mn-lt"/>
              </a:rPr>
            </a:br>
            <a:r>
              <a:rPr lang="en-GB" sz="2000" b="0" i="0" u="none" strike="noStrike" baseline="0" dirty="0">
                <a:latin typeface="+mn-lt"/>
              </a:rPr>
              <a:t>- The superior mesenteric vein joins the </a:t>
            </a:r>
            <a:br>
              <a:rPr lang="en-GB" sz="2000" b="0" i="0" u="none" strike="noStrike" baseline="0" dirty="0">
                <a:latin typeface="+mn-lt"/>
              </a:rPr>
            </a:br>
            <a:r>
              <a:rPr lang="en-GB" sz="2000" b="0" i="0" u="none" strike="noStrike" baseline="0" dirty="0">
                <a:latin typeface="+mn-lt"/>
              </a:rPr>
              <a:t>  splenic vein posterior to the neck to</a:t>
            </a:r>
            <a:br>
              <a:rPr lang="en-GB" sz="2000" b="0" i="0" u="none" strike="noStrike" baseline="0" dirty="0">
                <a:latin typeface="+mn-lt"/>
              </a:rPr>
            </a:br>
            <a:r>
              <a:rPr lang="en-GB" sz="2000" b="0" i="0" u="none" strike="noStrike" baseline="0" dirty="0">
                <a:latin typeface="+mn-lt"/>
              </a:rPr>
              <a:t>  form the hepatic portal vein </a:t>
            </a:r>
            <a:endParaRPr lang="sr-Latn-CS" sz="2000" b="1" dirty="0">
              <a:ln>
                <a:solidFill>
                  <a:srgbClr val="FFC000"/>
                </a:solidFill>
              </a:ln>
              <a:latin typeface="+mn-lt"/>
            </a:endParaRPr>
          </a:p>
        </p:txBody>
      </p:sp>
    </p:spTree>
    <p:extLst>
      <p:ext uri="{BB962C8B-B14F-4D97-AF65-F5344CB8AC3E}">
        <p14:creationId xmlns:p14="http://schemas.microsoft.com/office/powerpoint/2010/main" val="263072730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9"/>
          <p:cNvPicPr>
            <a:picLocks noChangeAspect="1" noChangeArrowheads="1"/>
          </p:cNvPicPr>
          <p:nvPr/>
        </p:nvPicPr>
        <p:blipFill>
          <a:blip r:embed="rId2" cstate="print"/>
          <a:srcRect l="21982" t="12857" r="30492" b="11208"/>
          <a:stretch>
            <a:fillRect/>
          </a:stretch>
        </p:blipFill>
        <p:spPr bwMode="auto">
          <a:xfrm>
            <a:off x="3929063" y="1651000"/>
            <a:ext cx="5214937" cy="5207000"/>
          </a:xfrm>
          <a:prstGeom prst="rect">
            <a:avLst/>
          </a:prstGeom>
          <a:noFill/>
          <a:ln w="9525">
            <a:noFill/>
            <a:miter lim="800000"/>
            <a:headEnd/>
            <a:tailEnd/>
          </a:ln>
        </p:spPr>
      </p:pic>
      <p:sp>
        <p:nvSpPr>
          <p:cNvPr id="35843" name="Text Box 3"/>
          <p:cNvSpPr txBox="1">
            <a:spLocks noChangeArrowheads="1"/>
          </p:cNvSpPr>
          <p:nvPr/>
        </p:nvSpPr>
        <p:spPr bwMode="auto">
          <a:xfrm>
            <a:off x="3419475" y="404813"/>
            <a:ext cx="2363788" cy="579437"/>
          </a:xfrm>
          <a:prstGeom prst="rect">
            <a:avLst/>
          </a:prstGeom>
          <a:noFill/>
          <a:ln w="9525">
            <a:noFill/>
            <a:miter lim="800000"/>
            <a:headEnd/>
            <a:tailEnd/>
          </a:ln>
        </p:spPr>
        <p:txBody>
          <a:bodyPr wrap="none">
            <a:spAutoFit/>
          </a:bodyPr>
          <a:lstStyle/>
          <a:p>
            <a:r>
              <a:rPr lang="sr-Latn-CS" sz="3200" b="1">
                <a:solidFill>
                  <a:srgbClr val="FFFF00"/>
                </a:solidFill>
              </a:rPr>
              <a:t>PANCREAS</a:t>
            </a:r>
            <a:endParaRPr lang="en-US" sz="3200" b="1">
              <a:solidFill>
                <a:srgbClr val="FFFF00"/>
              </a:solidFill>
            </a:endParaRPr>
          </a:p>
        </p:txBody>
      </p:sp>
      <p:sp>
        <p:nvSpPr>
          <p:cNvPr id="5" name="TextBox 4"/>
          <p:cNvSpPr txBox="1"/>
          <p:nvPr/>
        </p:nvSpPr>
        <p:spPr>
          <a:xfrm>
            <a:off x="0" y="1142984"/>
            <a:ext cx="5378460" cy="4493538"/>
          </a:xfrm>
          <a:prstGeom prst="rect">
            <a:avLst/>
          </a:prstGeom>
          <a:noFill/>
        </p:spPr>
        <p:txBody>
          <a:bodyPr wrap="none">
            <a:spAutoFit/>
          </a:bodyPr>
          <a:lstStyle/>
          <a:p>
            <a:pPr>
              <a:defRPr/>
            </a:pPr>
            <a:r>
              <a:rPr lang="sr-Latn-CS" sz="2400" b="1" dirty="0">
                <a:ln>
                  <a:solidFill>
                    <a:srgbClr val="FFC000"/>
                  </a:solidFill>
                </a:ln>
              </a:rPr>
              <a:t>* </a:t>
            </a:r>
            <a:r>
              <a:rPr lang="en-GB" sz="2400" b="1" dirty="0">
                <a:ln>
                  <a:solidFill>
                    <a:srgbClr val="FFC000"/>
                  </a:solidFill>
                </a:ln>
              </a:rPr>
              <a:t>Body of pancreas (</a:t>
            </a:r>
            <a:r>
              <a:rPr lang="sr-Latn-CS" sz="2400" b="1" dirty="0" err="1">
                <a:ln>
                  <a:solidFill>
                    <a:srgbClr val="FFC000"/>
                  </a:solidFill>
                </a:ln>
              </a:rPr>
              <a:t>Corpus</a:t>
            </a:r>
            <a:r>
              <a:rPr lang="sr-Latn-CS" sz="2400" b="1" dirty="0">
                <a:ln>
                  <a:solidFill>
                    <a:srgbClr val="FFC000"/>
                  </a:solidFill>
                </a:ln>
              </a:rPr>
              <a:t> </a:t>
            </a:r>
            <a:r>
              <a:rPr lang="sr-Latn-CS" sz="2400" b="1" dirty="0" err="1">
                <a:ln>
                  <a:solidFill>
                    <a:srgbClr val="FFC000"/>
                  </a:solidFill>
                </a:ln>
              </a:rPr>
              <a:t>pancreatis</a:t>
            </a:r>
            <a:r>
              <a:rPr lang="sr-Latn-CS" sz="2400" b="1" dirty="0">
                <a:ln>
                  <a:solidFill>
                    <a:srgbClr val="FFC000"/>
                  </a:solidFill>
                </a:ln>
              </a:rPr>
              <a:t>)</a:t>
            </a:r>
          </a:p>
          <a:p>
            <a:pPr>
              <a:defRPr/>
            </a:pPr>
            <a:endParaRPr lang="sr-Latn-CS" sz="2400" b="1" dirty="0">
              <a:ln>
                <a:solidFill>
                  <a:srgbClr val="FFC000"/>
                </a:solidFill>
              </a:ln>
            </a:endParaRPr>
          </a:p>
          <a:p>
            <a:pPr>
              <a:defRPr/>
            </a:pPr>
            <a:r>
              <a:rPr lang="en-GB" sz="2200" b="1" dirty="0">
                <a:ln>
                  <a:solidFill>
                    <a:srgbClr val="FFC000"/>
                  </a:solidFill>
                </a:ln>
              </a:rPr>
              <a:t>Surfaces</a:t>
            </a:r>
            <a:r>
              <a:rPr lang="sr-Latn-CS" sz="2200" b="1" dirty="0">
                <a:ln>
                  <a:solidFill>
                    <a:srgbClr val="FFC000"/>
                  </a:solidFill>
                </a:ln>
              </a:rPr>
              <a:t>:</a:t>
            </a:r>
          </a:p>
          <a:p>
            <a:pPr>
              <a:buFontTx/>
              <a:buChar char="-"/>
              <a:defRPr/>
            </a:pPr>
            <a:r>
              <a:rPr lang="sr-Latn-CS" sz="2200" b="1" dirty="0">
                <a:ln>
                  <a:solidFill>
                    <a:srgbClr val="FFC000"/>
                  </a:solidFill>
                </a:ln>
              </a:rPr>
              <a:t> Facies anterosuperior</a:t>
            </a:r>
          </a:p>
          <a:p>
            <a:pPr>
              <a:buFontTx/>
              <a:buChar char="-"/>
              <a:defRPr/>
            </a:pPr>
            <a:r>
              <a:rPr lang="sr-Latn-CS" sz="2200" b="1" dirty="0">
                <a:ln>
                  <a:solidFill>
                    <a:srgbClr val="FFC000"/>
                  </a:solidFill>
                </a:ln>
              </a:rPr>
              <a:t> Facies anteroinferior</a:t>
            </a:r>
          </a:p>
          <a:p>
            <a:pPr>
              <a:buFontTx/>
              <a:buChar char="-"/>
              <a:defRPr/>
            </a:pPr>
            <a:r>
              <a:rPr lang="sr-Latn-CS" sz="2200" b="1" dirty="0">
                <a:ln>
                  <a:solidFill>
                    <a:srgbClr val="FFC000"/>
                  </a:solidFill>
                </a:ln>
              </a:rPr>
              <a:t> Facies posterior</a:t>
            </a:r>
          </a:p>
          <a:p>
            <a:pPr>
              <a:buFontTx/>
              <a:buChar char="-"/>
              <a:defRPr/>
            </a:pPr>
            <a:endParaRPr lang="sr-Latn-CS" sz="2200" b="1" dirty="0">
              <a:ln>
                <a:solidFill>
                  <a:srgbClr val="FFC000"/>
                </a:solidFill>
              </a:ln>
            </a:endParaRPr>
          </a:p>
          <a:p>
            <a:pPr>
              <a:defRPr/>
            </a:pPr>
            <a:r>
              <a:rPr lang="en-GB" sz="2200" b="1" dirty="0">
                <a:ln>
                  <a:solidFill>
                    <a:srgbClr val="FFC000"/>
                  </a:solidFill>
                </a:ln>
              </a:rPr>
              <a:t>Borders</a:t>
            </a:r>
            <a:r>
              <a:rPr lang="sr-Latn-CS" sz="2200" b="1" dirty="0">
                <a:ln>
                  <a:solidFill>
                    <a:srgbClr val="FFC000"/>
                  </a:solidFill>
                </a:ln>
              </a:rPr>
              <a:t>:</a:t>
            </a:r>
          </a:p>
          <a:p>
            <a:pPr>
              <a:buFontTx/>
              <a:buChar char="-"/>
              <a:defRPr/>
            </a:pPr>
            <a:r>
              <a:rPr lang="sr-Latn-CS" sz="2200" b="1" dirty="0">
                <a:ln>
                  <a:solidFill>
                    <a:srgbClr val="FFC000"/>
                  </a:solidFill>
                </a:ln>
              </a:rPr>
              <a:t> Margo superior</a:t>
            </a:r>
            <a:br>
              <a:rPr lang="sr-Latn-CS" sz="2200" b="1" dirty="0">
                <a:ln>
                  <a:solidFill>
                    <a:srgbClr val="FFC000"/>
                  </a:solidFill>
                </a:ln>
              </a:rPr>
            </a:br>
            <a:r>
              <a:rPr lang="sr-Latn-CS" sz="2000" b="1" dirty="0">
                <a:ln>
                  <a:solidFill>
                    <a:srgbClr val="FFC000"/>
                  </a:solidFill>
                </a:ln>
              </a:rPr>
              <a:t>  (tuber omentale, </a:t>
            </a:r>
            <a:r>
              <a:rPr lang="en-GB" sz="2000" b="1" dirty="0">
                <a:ln>
                  <a:solidFill>
                    <a:srgbClr val="FFC000"/>
                  </a:solidFill>
                </a:ln>
              </a:rPr>
              <a:t>groove for</a:t>
            </a:r>
            <a:br>
              <a:rPr lang="sr-Latn-CS" sz="2000" b="1" dirty="0">
                <a:ln>
                  <a:solidFill>
                    <a:srgbClr val="FFC000"/>
                  </a:solidFill>
                </a:ln>
              </a:rPr>
            </a:br>
            <a:r>
              <a:rPr lang="sr-Latn-CS" sz="2000" b="1" dirty="0">
                <a:ln>
                  <a:solidFill>
                    <a:srgbClr val="FFC000"/>
                  </a:solidFill>
                </a:ln>
              </a:rPr>
              <a:t>    </a:t>
            </a:r>
            <a:r>
              <a:rPr lang="en-GB" sz="2000" b="1" dirty="0">
                <a:ln>
                  <a:solidFill>
                    <a:srgbClr val="FFC000"/>
                  </a:solidFill>
                </a:ln>
              </a:rPr>
              <a:t>splenic artery</a:t>
            </a:r>
            <a:r>
              <a:rPr lang="sr-Latn-CS" sz="2000" b="1" dirty="0">
                <a:ln>
                  <a:solidFill>
                    <a:srgbClr val="FFC000"/>
                  </a:solidFill>
                </a:ln>
              </a:rPr>
              <a:t>)</a:t>
            </a:r>
          </a:p>
          <a:p>
            <a:pPr>
              <a:buFontTx/>
              <a:buChar char="-"/>
              <a:defRPr/>
            </a:pPr>
            <a:r>
              <a:rPr lang="sr-Latn-CS" sz="2200" b="1" dirty="0">
                <a:ln>
                  <a:solidFill>
                    <a:srgbClr val="FFC000"/>
                  </a:solidFill>
                </a:ln>
              </a:rPr>
              <a:t> Margo anterior</a:t>
            </a:r>
          </a:p>
          <a:p>
            <a:pPr>
              <a:buFontTx/>
              <a:buChar char="-"/>
              <a:defRPr/>
            </a:pPr>
            <a:r>
              <a:rPr lang="sr-Latn-CS" sz="2200" b="1" dirty="0">
                <a:ln>
                  <a:solidFill>
                    <a:srgbClr val="FFC000"/>
                  </a:solidFill>
                </a:ln>
              </a:rPr>
              <a:t> Margo </a:t>
            </a:r>
            <a:r>
              <a:rPr lang="sr-Latn-CS" sz="2200" b="1" dirty="0" err="1">
                <a:ln>
                  <a:solidFill>
                    <a:srgbClr val="FFC000"/>
                  </a:solidFill>
                </a:ln>
              </a:rPr>
              <a:t>inferior</a:t>
            </a:r>
            <a:endParaRPr lang="sr-Latn-CS" sz="2200" b="1" dirty="0">
              <a:ln>
                <a:solidFill>
                  <a:srgbClr val="FFC000"/>
                </a:solidFill>
              </a:ln>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9"/>
          <p:cNvPicPr>
            <a:picLocks noChangeAspect="1" noChangeArrowheads="1"/>
          </p:cNvPicPr>
          <p:nvPr/>
        </p:nvPicPr>
        <p:blipFill>
          <a:blip r:embed="rId2" cstate="print"/>
          <a:srcRect l="21982" t="12857" r="30492" b="11208"/>
          <a:stretch>
            <a:fillRect/>
          </a:stretch>
        </p:blipFill>
        <p:spPr bwMode="auto">
          <a:xfrm>
            <a:off x="4541345" y="2153454"/>
            <a:ext cx="4602656" cy="4595650"/>
          </a:xfrm>
          <a:prstGeom prst="rect">
            <a:avLst/>
          </a:prstGeom>
          <a:noFill/>
          <a:ln w="9525">
            <a:noFill/>
            <a:miter lim="800000"/>
            <a:headEnd/>
            <a:tailEnd/>
          </a:ln>
        </p:spPr>
      </p:pic>
      <p:sp>
        <p:nvSpPr>
          <p:cNvPr id="35843" name="Text Box 3"/>
          <p:cNvSpPr txBox="1">
            <a:spLocks noChangeArrowheads="1"/>
          </p:cNvSpPr>
          <p:nvPr/>
        </p:nvSpPr>
        <p:spPr bwMode="auto">
          <a:xfrm>
            <a:off x="3390106" y="116632"/>
            <a:ext cx="2363788" cy="579437"/>
          </a:xfrm>
          <a:prstGeom prst="rect">
            <a:avLst/>
          </a:prstGeom>
          <a:noFill/>
          <a:ln w="9525">
            <a:noFill/>
            <a:miter lim="800000"/>
            <a:headEnd/>
            <a:tailEnd/>
          </a:ln>
        </p:spPr>
        <p:txBody>
          <a:bodyPr wrap="none">
            <a:spAutoFit/>
          </a:bodyPr>
          <a:lstStyle/>
          <a:p>
            <a:r>
              <a:rPr lang="sr-Latn-CS" sz="3200" b="1" dirty="0">
                <a:solidFill>
                  <a:srgbClr val="FFFF00"/>
                </a:solidFill>
              </a:rPr>
              <a:t>PANCREAS</a:t>
            </a:r>
            <a:endParaRPr lang="en-US" sz="3200" b="1" dirty="0">
              <a:solidFill>
                <a:srgbClr val="FFFF00"/>
              </a:solidFill>
            </a:endParaRPr>
          </a:p>
        </p:txBody>
      </p:sp>
      <p:sp>
        <p:nvSpPr>
          <p:cNvPr id="5" name="TextBox 4"/>
          <p:cNvSpPr txBox="1"/>
          <p:nvPr/>
        </p:nvSpPr>
        <p:spPr>
          <a:xfrm>
            <a:off x="0" y="691188"/>
            <a:ext cx="8734892" cy="2462213"/>
          </a:xfrm>
          <a:prstGeom prst="rect">
            <a:avLst/>
          </a:prstGeom>
          <a:noFill/>
        </p:spPr>
        <p:txBody>
          <a:bodyPr wrap="none">
            <a:spAutoFit/>
          </a:bodyPr>
          <a:lstStyle/>
          <a:p>
            <a:pPr>
              <a:defRPr/>
            </a:pPr>
            <a:r>
              <a:rPr lang="sr-Latn-CS" sz="2400" b="1" dirty="0">
                <a:ln>
                  <a:solidFill>
                    <a:srgbClr val="FFC000"/>
                  </a:solidFill>
                </a:ln>
              </a:rPr>
              <a:t>* </a:t>
            </a:r>
            <a:r>
              <a:rPr lang="en-GB" sz="2400" b="1" dirty="0">
                <a:ln>
                  <a:solidFill>
                    <a:srgbClr val="FFC000"/>
                  </a:solidFill>
                </a:ln>
              </a:rPr>
              <a:t>Tail of pancreas (Cauda </a:t>
            </a:r>
            <a:r>
              <a:rPr lang="sr-Latn-CS" sz="2400" b="1" dirty="0" err="1">
                <a:ln>
                  <a:solidFill>
                    <a:srgbClr val="FFC000"/>
                  </a:solidFill>
                </a:ln>
              </a:rPr>
              <a:t>pancreatis</a:t>
            </a:r>
            <a:r>
              <a:rPr lang="sr-Latn-CS" sz="2400" b="1" dirty="0">
                <a:ln>
                  <a:solidFill>
                    <a:srgbClr val="FFC000"/>
                  </a:solidFill>
                </a:ln>
              </a:rPr>
              <a:t>)</a:t>
            </a:r>
          </a:p>
          <a:p>
            <a:pPr>
              <a:defRPr/>
            </a:pPr>
            <a:endParaRPr lang="sr-Latn-CS" sz="1000" b="1" dirty="0">
              <a:ln>
                <a:solidFill>
                  <a:srgbClr val="FFC000"/>
                </a:solidFill>
              </a:ln>
            </a:endParaRPr>
          </a:p>
          <a:p>
            <a:pPr algn="l"/>
            <a:r>
              <a:rPr lang="en-GB" sz="2000" b="0" i="0" dirty="0">
                <a:effectLst/>
                <a:latin typeface="+mn-lt"/>
              </a:rPr>
              <a:t>- </a:t>
            </a:r>
            <a:r>
              <a:rPr lang="en-GB" sz="2000" b="0" i="0" u="none" strike="noStrike" baseline="0" dirty="0">
                <a:latin typeface="+mn-lt"/>
              </a:rPr>
              <a:t>lies anterior to the left kidney, where it is closely related to the splenic hilum and the </a:t>
            </a:r>
            <a:br>
              <a:rPr lang="en-GB" sz="2000" b="0" i="0" u="none" strike="noStrike" baseline="0" dirty="0">
                <a:latin typeface="+mn-lt"/>
              </a:rPr>
            </a:br>
            <a:r>
              <a:rPr lang="en-GB" sz="2000" b="0" i="0" u="none" strike="noStrike" baseline="0" dirty="0">
                <a:latin typeface="+mn-lt"/>
              </a:rPr>
              <a:t>  left colic flexure. </a:t>
            </a:r>
          </a:p>
          <a:p>
            <a:pPr algn="l"/>
            <a:r>
              <a:rPr lang="en-GB" sz="2000" dirty="0">
                <a:latin typeface="+mn-lt"/>
              </a:rPr>
              <a:t>- It is intraperitoneal part of pancreas </a:t>
            </a:r>
          </a:p>
          <a:p>
            <a:pPr algn="l"/>
            <a:r>
              <a:rPr lang="en-GB" sz="2000" b="0" i="0" u="none" strike="noStrike" baseline="0" dirty="0">
                <a:latin typeface="+mn-lt"/>
              </a:rPr>
              <a:t>- The tail is relatively mobile and passes </a:t>
            </a:r>
            <a:br>
              <a:rPr lang="en-GB" sz="2000" b="0" i="0" u="none" strike="noStrike" baseline="0" dirty="0">
                <a:latin typeface="+mn-lt"/>
              </a:rPr>
            </a:br>
            <a:r>
              <a:rPr lang="en-GB" sz="2000" b="0" i="0" u="none" strike="noStrike" baseline="0" dirty="0">
                <a:latin typeface="+mn-lt"/>
              </a:rPr>
              <a:t>  between the layers of the splenorenal </a:t>
            </a:r>
            <a:br>
              <a:rPr lang="en-GB" sz="2000" b="0" i="0" u="none" strike="noStrike" baseline="0" dirty="0">
                <a:latin typeface="+mn-lt"/>
              </a:rPr>
            </a:br>
            <a:r>
              <a:rPr lang="en-GB" sz="2000" b="0" i="0" u="none" strike="noStrike" baseline="0" dirty="0">
                <a:latin typeface="+mn-lt"/>
              </a:rPr>
              <a:t>  ligament with the splenic vessels</a:t>
            </a:r>
            <a:endParaRPr lang="sr-Latn-CS" sz="2000" b="1" dirty="0">
              <a:ln>
                <a:solidFill>
                  <a:srgbClr val="FFC000"/>
                </a:solidFill>
              </a:ln>
              <a:latin typeface="+mn-lt"/>
            </a:endParaRPr>
          </a:p>
        </p:txBody>
      </p:sp>
    </p:spTree>
    <p:extLst>
      <p:ext uri="{BB962C8B-B14F-4D97-AF65-F5344CB8AC3E}">
        <p14:creationId xmlns:p14="http://schemas.microsoft.com/office/powerpoint/2010/main" val="4132631930"/>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unlabeled pancreas a"/>
          <p:cNvPicPr>
            <a:picLocks noChangeArrowheads="1"/>
          </p:cNvPicPr>
          <p:nvPr/>
        </p:nvPicPr>
        <p:blipFill>
          <a:blip r:embed="rId2" cstate="print"/>
          <a:srcRect/>
          <a:stretch>
            <a:fillRect/>
          </a:stretch>
        </p:blipFill>
        <p:spPr bwMode="auto">
          <a:xfrm>
            <a:off x="571500" y="1143000"/>
            <a:ext cx="8077200" cy="5162550"/>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l="7307" r="37537" b="38190"/>
          <a:stretch>
            <a:fillRect/>
          </a:stretch>
        </p:blipFill>
        <p:spPr bwMode="auto">
          <a:xfrm>
            <a:off x="4978067" y="1556792"/>
            <a:ext cx="4165933" cy="3501008"/>
          </a:xfrm>
          <a:prstGeom prst="rect">
            <a:avLst/>
          </a:prstGeom>
          <a:noFill/>
          <a:ln w="38100">
            <a:solidFill>
              <a:srgbClr val="FFFF00"/>
            </a:solidFill>
            <a:miter lim="800000"/>
            <a:headEnd/>
            <a:tailEnd/>
          </a:ln>
        </p:spPr>
      </p:pic>
      <p:sp>
        <p:nvSpPr>
          <p:cNvPr id="6147" name="Text Box 3"/>
          <p:cNvSpPr txBox="1">
            <a:spLocks noChangeArrowheads="1"/>
          </p:cNvSpPr>
          <p:nvPr/>
        </p:nvSpPr>
        <p:spPr bwMode="auto">
          <a:xfrm>
            <a:off x="2934180" y="29716"/>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sp>
        <p:nvSpPr>
          <p:cNvPr id="4" name="TextBox 3"/>
          <p:cNvSpPr txBox="1"/>
          <p:nvPr/>
        </p:nvSpPr>
        <p:spPr>
          <a:xfrm>
            <a:off x="27320" y="266034"/>
            <a:ext cx="8964488" cy="6524863"/>
          </a:xfrm>
          <a:prstGeom prst="rect">
            <a:avLst/>
          </a:prstGeom>
          <a:noFill/>
        </p:spPr>
        <p:txBody>
          <a:bodyPr wrap="square">
            <a:spAutoFit/>
          </a:bodyPr>
          <a:lstStyle/>
          <a:p>
            <a:pPr>
              <a:defRPr/>
            </a:pPr>
            <a:endParaRPr lang="sr-Latn-CS" b="1" dirty="0">
              <a:ln>
                <a:solidFill>
                  <a:schemeClr val="tx1"/>
                </a:solidFill>
              </a:ln>
              <a:solidFill>
                <a:srgbClr val="FFC000"/>
              </a:solidFill>
              <a:latin typeface="Book Antiqua" pitchFamily="18" charset="0"/>
            </a:endParaRPr>
          </a:p>
          <a:p>
            <a:pPr marL="342900" indent="-342900">
              <a:defRPr/>
            </a:pPr>
            <a:r>
              <a:rPr lang="sr-Latn-CS" b="1" dirty="0">
                <a:ln>
                  <a:solidFill>
                    <a:schemeClr val="tx1"/>
                  </a:solidFill>
                </a:ln>
                <a:solidFill>
                  <a:srgbClr val="FFC000"/>
                </a:solidFill>
                <a:latin typeface="Book Antiqua" pitchFamily="18" charset="0"/>
              </a:rPr>
              <a:t>2) </a:t>
            </a:r>
            <a:r>
              <a:rPr lang="en-GB" b="1" dirty="0">
                <a:ln>
                  <a:solidFill>
                    <a:schemeClr val="tx1"/>
                  </a:solidFill>
                </a:ln>
                <a:solidFill>
                  <a:srgbClr val="FFC000"/>
                </a:solidFill>
                <a:latin typeface="Book Antiqua" pitchFamily="18" charset="0"/>
              </a:rPr>
              <a:t>Visceral surface</a:t>
            </a:r>
            <a:br>
              <a:rPr lang="en-GB" b="1" dirty="0">
                <a:ln>
                  <a:solidFill>
                    <a:schemeClr val="tx1"/>
                  </a:solidFill>
                </a:ln>
                <a:solidFill>
                  <a:srgbClr val="FFC000"/>
                </a:solidFill>
                <a:latin typeface="Book Antiqua" pitchFamily="18" charset="0"/>
              </a:rPr>
            </a:br>
            <a:endParaRPr lang="sr-Latn-CS" b="1" dirty="0">
              <a:ln>
                <a:solidFill>
                  <a:schemeClr val="tx1"/>
                </a:solidFill>
              </a:ln>
              <a:solidFill>
                <a:srgbClr val="FFC000"/>
              </a:solidFill>
              <a:latin typeface="Book Antiqua" pitchFamily="18" charset="0"/>
            </a:endParaRPr>
          </a:p>
          <a:p>
            <a:pPr algn="l"/>
            <a:r>
              <a:rPr lang="en-GB" sz="2000" b="0" i="0" u="none" strike="noStrike" baseline="0" dirty="0">
                <a:latin typeface="+mn-lt"/>
              </a:rPr>
              <a:t>Two </a:t>
            </a:r>
            <a:r>
              <a:rPr lang="en-GB" sz="2000" b="0" i="0" u="none" strike="noStrike" baseline="0" dirty="0" err="1">
                <a:latin typeface="+mn-lt"/>
              </a:rPr>
              <a:t>sagittally</a:t>
            </a:r>
            <a:r>
              <a:rPr lang="en-GB" sz="2000" b="0" i="0" u="none" strike="noStrike" baseline="0" dirty="0">
                <a:latin typeface="+mn-lt"/>
              </a:rPr>
              <a:t> oriented fissures, linked centrally by the transverse </a:t>
            </a:r>
            <a:r>
              <a:rPr lang="en-GB" sz="2000" b="0" i="1" u="none" strike="noStrike" baseline="0" dirty="0">
                <a:latin typeface="+mn-lt"/>
              </a:rPr>
              <a:t>porta hepatis</a:t>
            </a:r>
            <a:r>
              <a:rPr lang="en-GB" sz="2000" b="0" i="0" u="none" strike="noStrike" baseline="0" dirty="0">
                <a:latin typeface="+mn-lt"/>
              </a:rPr>
              <a:t>, form the letter H on the visceral surface</a:t>
            </a:r>
            <a:endParaRPr lang="sr-Latn-CS" sz="2000" b="1" dirty="0">
              <a:ln>
                <a:solidFill>
                  <a:schemeClr val="tx1"/>
                </a:solidFill>
              </a:ln>
              <a:solidFill>
                <a:srgbClr val="FFC000"/>
              </a:solidFill>
              <a:latin typeface="+mn-lt"/>
            </a:endParaRPr>
          </a:p>
          <a:p>
            <a:pPr marL="342900" indent="-342900">
              <a:defRPr/>
            </a:pPr>
            <a:r>
              <a:rPr lang="en-GB" b="1" dirty="0">
                <a:ln>
                  <a:solidFill>
                    <a:srgbClr val="80E9F4"/>
                  </a:solidFill>
                </a:ln>
                <a:latin typeface="Book Antiqua" pitchFamily="18" charset="0"/>
              </a:rPr>
              <a:t>Right sagittal fissure (</a:t>
            </a:r>
            <a:r>
              <a:rPr lang="sr-Latn-CS" b="1" dirty="0" err="1">
                <a:ln>
                  <a:solidFill>
                    <a:srgbClr val="80E9F4"/>
                  </a:solidFill>
                </a:ln>
                <a:latin typeface="Book Antiqua" pitchFamily="18" charset="0"/>
              </a:rPr>
              <a:t>Fissura</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sagitalis</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dextra</a:t>
            </a:r>
            <a:r>
              <a:rPr lang="en-GB" b="1" dirty="0">
                <a:ln>
                  <a:solidFill>
                    <a:srgbClr val="80E9F4"/>
                  </a:solidFill>
                </a:ln>
                <a:latin typeface="Book Antiqua" pitchFamily="18" charset="0"/>
              </a:rPr>
              <a:t>)</a:t>
            </a:r>
            <a:endParaRPr lang="sr-Latn-CS" b="1" dirty="0">
              <a:ln>
                <a:solidFill>
                  <a:srgbClr val="80E9F4"/>
                </a:solidFill>
              </a:ln>
              <a:latin typeface="Book Antiqua" pitchFamily="18" charset="0"/>
            </a:endParaRPr>
          </a:p>
          <a:p>
            <a:pPr marL="342900" indent="-342900">
              <a:defRPr/>
            </a:pPr>
            <a:r>
              <a:rPr lang="en-GB" b="1" dirty="0">
                <a:ln>
                  <a:solidFill>
                    <a:srgbClr val="80E9F4"/>
                  </a:solidFill>
                </a:ln>
                <a:latin typeface="Book Antiqua" pitchFamily="18" charset="0"/>
              </a:rPr>
              <a:t>Left sagittal fissure (</a:t>
            </a:r>
            <a:r>
              <a:rPr lang="sr-Latn-CS" b="1" dirty="0" err="1">
                <a:ln>
                  <a:solidFill>
                    <a:srgbClr val="80E9F4"/>
                  </a:solidFill>
                </a:ln>
                <a:latin typeface="Book Antiqua" pitchFamily="18" charset="0"/>
              </a:rPr>
              <a:t>Fissura</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sagitalis</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sinistra</a:t>
            </a:r>
            <a:r>
              <a:rPr lang="en-GB" b="1" dirty="0">
                <a:ln>
                  <a:solidFill>
                    <a:srgbClr val="80E9F4"/>
                  </a:solidFill>
                </a:ln>
                <a:latin typeface="Book Antiqua" pitchFamily="18" charset="0"/>
              </a:rPr>
              <a:t>)</a:t>
            </a:r>
            <a:endParaRPr lang="sr-Latn-CS" b="1" dirty="0">
              <a:ln>
                <a:solidFill>
                  <a:srgbClr val="80E9F4"/>
                </a:solidFill>
              </a:ln>
              <a:latin typeface="Book Antiqua" pitchFamily="18" charset="0"/>
            </a:endParaRPr>
          </a:p>
          <a:p>
            <a:pPr marL="342900" indent="-342900">
              <a:defRPr/>
            </a:pPr>
            <a:r>
              <a:rPr lang="sr-Latn-CS" b="1" dirty="0">
                <a:ln>
                  <a:solidFill>
                    <a:srgbClr val="80E9F4"/>
                  </a:solidFill>
                </a:ln>
                <a:latin typeface="Book Antiqua" pitchFamily="18" charset="0"/>
              </a:rPr>
              <a:t>Porta hepatis</a:t>
            </a:r>
          </a:p>
          <a:p>
            <a:pPr marL="342900" indent="-342900">
              <a:defRPr/>
            </a:pPr>
            <a:endParaRPr lang="sr-Latn-CS" b="1" dirty="0">
              <a:ln>
                <a:solidFill>
                  <a:schemeClr val="tx1"/>
                </a:solidFill>
              </a:ln>
              <a:solidFill>
                <a:srgbClr val="FFC000"/>
              </a:solidFill>
              <a:latin typeface="Book Antiqua" pitchFamily="18" charset="0"/>
            </a:endParaRPr>
          </a:p>
          <a:p>
            <a:pPr marL="342900" indent="-342900">
              <a:defRPr/>
            </a:pPr>
            <a:endParaRPr lang="sr-Latn-CS" b="1" dirty="0">
              <a:ln>
                <a:solidFill>
                  <a:schemeClr val="tx1"/>
                </a:solidFill>
              </a:ln>
              <a:solidFill>
                <a:srgbClr val="FFC000"/>
              </a:solidFill>
              <a:latin typeface="Book Antiqua" pitchFamily="18" charset="0"/>
            </a:endParaRPr>
          </a:p>
          <a:p>
            <a:pPr marL="342900" indent="-342900">
              <a:defRPr/>
            </a:pPr>
            <a:r>
              <a:rPr lang="en-GB" b="1" dirty="0">
                <a:ln>
                  <a:solidFill>
                    <a:schemeClr val="tx1"/>
                  </a:solidFill>
                </a:ln>
                <a:solidFill>
                  <a:srgbClr val="FFC000"/>
                </a:solidFill>
                <a:latin typeface="Book Antiqua" pitchFamily="18" charset="0"/>
              </a:rPr>
              <a:t>4 lobes can be seen</a:t>
            </a:r>
            <a:r>
              <a:rPr lang="sr-Latn-CS" b="1" dirty="0">
                <a:ln>
                  <a:solidFill>
                    <a:schemeClr val="tx1"/>
                  </a:solidFill>
                </a:ln>
                <a:solidFill>
                  <a:srgbClr val="FFC000"/>
                </a:solidFill>
                <a:latin typeface="Book Antiqua" pitchFamily="18" charset="0"/>
              </a:rPr>
              <a:t>:</a:t>
            </a:r>
          </a:p>
          <a:p>
            <a:pPr marL="342900" indent="-342900">
              <a:buFontTx/>
              <a:buChar char="-"/>
              <a:defRPr/>
            </a:pPr>
            <a:r>
              <a:rPr lang="en-GB" b="1" dirty="0">
                <a:ln>
                  <a:solidFill>
                    <a:schemeClr val="tx1"/>
                  </a:solidFill>
                </a:ln>
                <a:solidFill>
                  <a:srgbClr val="FFC000"/>
                </a:solidFill>
                <a:latin typeface="Book Antiqua" pitchFamily="18" charset="0"/>
              </a:rPr>
              <a:t>Right lobe (</a:t>
            </a:r>
            <a:r>
              <a:rPr lang="sr-Latn-CS" b="1" dirty="0" err="1">
                <a:ln>
                  <a:solidFill>
                    <a:schemeClr val="tx1"/>
                  </a:solidFill>
                </a:ln>
                <a:solidFill>
                  <a:srgbClr val="FFC000"/>
                </a:solidFill>
                <a:latin typeface="Book Antiqua" pitchFamily="18" charset="0"/>
              </a:rPr>
              <a:t>Lobus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dexter</a:t>
            </a:r>
            <a:r>
              <a:rPr lang="en-GB" b="1" dirty="0">
                <a:ln>
                  <a:solidFill>
                    <a:schemeClr val="tx1"/>
                  </a:solidFill>
                </a:ln>
                <a:solidFill>
                  <a:srgbClr val="FFC000"/>
                </a:solidFill>
                <a:latin typeface="Book Antiqua" pitchFamily="18" charset="0"/>
              </a:rPr>
              <a:t>)</a:t>
            </a:r>
            <a:endParaRPr lang="sr-Latn-CS" b="1" dirty="0">
              <a:ln>
                <a:solidFill>
                  <a:schemeClr val="tx1"/>
                </a:solidFill>
              </a:ln>
              <a:solidFill>
                <a:srgbClr val="FFC000"/>
              </a:solidFill>
              <a:latin typeface="Book Antiqua" pitchFamily="18" charset="0"/>
            </a:endParaRPr>
          </a:p>
          <a:p>
            <a:pPr marL="342900" indent="-342900">
              <a:buFontTx/>
              <a:buChar char="-"/>
              <a:defRPr/>
            </a:pPr>
            <a:r>
              <a:rPr lang="en-GB" b="1" dirty="0">
                <a:ln>
                  <a:solidFill>
                    <a:schemeClr val="tx1"/>
                  </a:solidFill>
                </a:ln>
                <a:solidFill>
                  <a:srgbClr val="FFC000"/>
                </a:solidFill>
                <a:latin typeface="Book Antiqua" pitchFamily="18" charset="0"/>
              </a:rPr>
              <a:t>Left lobe (</a:t>
            </a:r>
            <a:r>
              <a:rPr lang="sr-Latn-CS" b="1" dirty="0" err="1">
                <a:ln>
                  <a:solidFill>
                    <a:schemeClr val="tx1"/>
                  </a:solidFill>
                </a:ln>
                <a:solidFill>
                  <a:srgbClr val="FFC000"/>
                </a:solidFill>
                <a:latin typeface="Book Antiqua" pitchFamily="18" charset="0"/>
              </a:rPr>
              <a:t>Lobus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sinister</a:t>
            </a:r>
            <a:r>
              <a:rPr lang="en-GB" b="1" dirty="0">
                <a:ln>
                  <a:solidFill>
                    <a:schemeClr val="tx1"/>
                  </a:solidFill>
                </a:ln>
                <a:solidFill>
                  <a:srgbClr val="FFC000"/>
                </a:solidFill>
                <a:latin typeface="Book Antiqua" pitchFamily="18" charset="0"/>
              </a:rPr>
              <a:t>)</a:t>
            </a:r>
            <a:endParaRPr lang="sr-Latn-CS" b="1" dirty="0">
              <a:ln>
                <a:solidFill>
                  <a:schemeClr val="tx1"/>
                </a:solidFill>
              </a:ln>
              <a:solidFill>
                <a:srgbClr val="FFC000"/>
              </a:solidFill>
              <a:latin typeface="Book Antiqua" pitchFamily="18" charset="0"/>
            </a:endParaRPr>
          </a:p>
          <a:p>
            <a:pPr marL="342900" indent="-342900">
              <a:buFontTx/>
              <a:buChar char="-"/>
              <a:defRPr/>
            </a:pPr>
            <a:r>
              <a:rPr lang="en-GB" b="1" dirty="0">
                <a:ln>
                  <a:solidFill>
                    <a:schemeClr val="tx1"/>
                  </a:solidFill>
                </a:ln>
                <a:solidFill>
                  <a:srgbClr val="FFC000"/>
                </a:solidFill>
                <a:latin typeface="Book Antiqua" pitchFamily="18" charset="0"/>
              </a:rPr>
              <a:t>Quadrate lobe (</a:t>
            </a:r>
            <a:r>
              <a:rPr lang="sr-Latn-CS" b="1" dirty="0" err="1">
                <a:ln>
                  <a:solidFill>
                    <a:schemeClr val="tx1"/>
                  </a:solidFill>
                </a:ln>
                <a:solidFill>
                  <a:srgbClr val="FFC000"/>
                </a:solidFill>
                <a:latin typeface="Book Antiqua" pitchFamily="18" charset="0"/>
              </a:rPr>
              <a:t>Lobus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quadratus</a:t>
            </a:r>
            <a:r>
              <a:rPr lang="en-GB" b="1" dirty="0">
                <a:ln>
                  <a:solidFill>
                    <a:schemeClr val="tx1"/>
                  </a:solidFill>
                </a:ln>
                <a:solidFill>
                  <a:srgbClr val="FFC000"/>
                </a:solidFill>
                <a:latin typeface="Book Antiqua" pitchFamily="18" charset="0"/>
              </a:rPr>
              <a:t>)</a:t>
            </a:r>
            <a:endParaRPr lang="sr-Latn-CS" b="1" dirty="0">
              <a:ln>
                <a:solidFill>
                  <a:schemeClr val="tx1"/>
                </a:solidFill>
              </a:ln>
              <a:solidFill>
                <a:srgbClr val="FFC000"/>
              </a:solidFill>
              <a:latin typeface="Book Antiqua" pitchFamily="18" charset="0"/>
            </a:endParaRPr>
          </a:p>
          <a:p>
            <a:pPr marL="342900" indent="-342900">
              <a:buFontTx/>
              <a:buChar char="-"/>
              <a:defRPr/>
            </a:pPr>
            <a:r>
              <a:rPr lang="en-GB" b="1" dirty="0">
                <a:ln>
                  <a:solidFill>
                    <a:schemeClr val="tx1"/>
                  </a:solidFill>
                </a:ln>
                <a:solidFill>
                  <a:srgbClr val="FFC000"/>
                </a:solidFill>
                <a:latin typeface="Book Antiqua" pitchFamily="18" charset="0"/>
              </a:rPr>
              <a:t>Caudate lobe (</a:t>
            </a:r>
            <a:r>
              <a:rPr lang="sr-Latn-CS" b="1" dirty="0" err="1">
                <a:ln>
                  <a:solidFill>
                    <a:schemeClr val="tx1"/>
                  </a:solidFill>
                </a:ln>
                <a:solidFill>
                  <a:srgbClr val="FFC000"/>
                </a:solidFill>
                <a:latin typeface="Book Antiqua" pitchFamily="18" charset="0"/>
              </a:rPr>
              <a:t>Lobus</a:t>
            </a:r>
            <a:r>
              <a:rPr lang="sr-Latn-CS" b="1" dirty="0">
                <a:ln>
                  <a:solidFill>
                    <a:schemeClr val="tx1"/>
                  </a:solidFill>
                </a:ln>
                <a:solidFill>
                  <a:srgbClr val="FFC000"/>
                </a:solidFill>
                <a:latin typeface="Book Antiqua" pitchFamily="18" charset="0"/>
              </a:rPr>
              <a:t> </a:t>
            </a:r>
            <a:r>
              <a:rPr lang="sr-Latn-CS" b="1" dirty="0" err="1">
                <a:ln>
                  <a:solidFill>
                    <a:schemeClr val="tx1"/>
                  </a:solidFill>
                </a:ln>
                <a:solidFill>
                  <a:srgbClr val="FFC000"/>
                </a:solidFill>
                <a:latin typeface="Book Antiqua" pitchFamily="18" charset="0"/>
              </a:rPr>
              <a:t>caudatus</a:t>
            </a:r>
            <a:r>
              <a:rPr lang="en-GB" b="1" dirty="0">
                <a:ln>
                  <a:solidFill>
                    <a:schemeClr val="tx1"/>
                  </a:solidFill>
                </a:ln>
                <a:solidFill>
                  <a:srgbClr val="FFC000"/>
                </a:solidFill>
                <a:latin typeface="Book Antiqua" pitchFamily="18" charset="0"/>
              </a:rPr>
              <a:t>)</a:t>
            </a:r>
          </a:p>
          <a:p>
            <a:pPr algn="l"/>
            <a:r>
              <a:rPr lang="en-GB" dirty="0">
                <a:latin typeface="+mn-lt"/>
              </a:rPr>
              <a:t>Caudate lobe </a:t>
            </a:r>
            <a:r>
              <a:rPr lang="en-GB" sz="1800" b="0" i="0" u="none" strike="noStrike" baseline="0" dirty="0">
                <a:latin typeface="+mn-lt"/>
              </a:rPr>
              <a:t>often gives rise to a “tail” in the form</a:t>
            </a:r>
            <a:r>
              <a:rPr lang="en-GB" dirty="0">
                <a:latin typeface="+mn-lt"/>
              </a:rPr>
              <a:t> </a:t>
            </a:r>
            <a:r>
              <a:rPr lang="en-GB" sz="1800" b="0" i="0" u="none" strike="noStrike" baseline="0" dirty="0">
                <a:latin typeface="+mn-lt"/>
              </a:rPr>
              <a:t>of</a:t>
            </a:r>
            <a:br>
              <a:rPr lang="en-GB" sz="1800" b="0" i="0" u="none" strike="noStrike" baseline="0" dirty="0">
                <a:latin typeface="+mn-lt"/>
              </a:rPr>
            </a:br>
            <a:r>
              <a:rPr lang="en-GB" sz="1800" b="0" i="0" u="none" strike="noStrike" baseline="0" dirty="0">
                <a:latin typeface="+mn-lt"/>
              </a:rPr>
              <a:t>an elongated </a:t>
            </a:r>
            <a:r>
              <a:rPr lang="en-GB" sz="1800" b="1" i="0" u="none" strike="noStrike" baseline="0" dirty="0">
                <a:solidFill>
                  <a:srgbClr val="FFC000"/>
                </a:solidFill>
                <a:latin typeface="+mn-lt"/>
              </a:rPr>
              <a:t>papillary </a:t>
            </a:r>
            <a:r>
              <a:rPr lang="en-GB" sz="1800" b="1" i="0" u="none" strike="noStrike" baseline="0" dirty="0" err="1">
                <a:solidFill>
                  <a:srgbClr val="FFC000"/>
                </a:solidFill>
                <a:latin typeface="+mn-lt"/>
              </a:rPr>
              <a:t>process</a:t>
            </a:r>
            <a:r>
              <a:rPr lang="en-GB" sz="1800" b="0" i="0" u="none" strike="noStrike" baseline="0" dirty="0" err="1">
                <a:latin typeface="+mn-lt"/>
              </a:rPr>
              <a:t>and</a:t>
            </a:r>
            <a:r>
              <a:rPr lang="en-GB" sz="1800" b="0" i="0" u="none" strike="noStrike" baseline="0" dirty="0">
                <a:latin typeface="+mn-lt"/>
              </a:rPr>
              <a:t> </a:t>
            </a:r>
            <a:r>
              <a:rPr lang="en-GB" sz="1800" b="1" i="0" u="none" strike="noStrike" baseline="0" dirty="0">
                <a:solidFill>
                  <a:srgbClr val="FFC000"/>
                </a:solidFill>
                <a:latin typeface="+mn-lt"/>
              </a:rPr>
              <a:t>caudate process</a:t>
            </a:r>
            <a:br>
              <a:rPr lang="en-GB" sz="1800" b="1" i="0" u="none" strike="noStrike" baseline="0" dirty="0">
                <a:solidFill>
                  <a:srgbClr val="FFC000"/>
                </a:solidFill>
                <a:latin typeface="+mn-lt"/>
              </a:rPr>
            </a:br>
            <a:r>
              <a:rPr lang="en-GB" sz="1800" i="0" u="none" strike="noStrike" baseline="0" dirty="0">
                <a:latin typeface="+mn-lt"/>
              </a:rPr>
              <a:t>that </a:t>
            </a:r>
            <a:r>
              <a:rPr lang="en-GB" sz="1800" b="0" i="0" u="none" strike="noStrike" baseline="0" dirty="0">
                <a:latin typeface="+mn-lt"/>
              </a:rPr>
              <a:t>extends to the right, between the v. cava inferior and the porta hepatis, connecting the caudate and right lobes.</a:t>
            </a:r>
            <a:br>
              <a:rPr lang="en-GB" sz="1800" b="0" i="0" u="none" strike="noStrike" baseline="0" dirty="0">
                <a:latin typeface="+mn-lt"/>
              </a:rPr>
            </a:br>
            <a:br>
              <a:rPr lang="en-GB" sz="1800" b="0" i="0" u="none" strike="noStrike" baseline="0" dirty="0">
                <a:latin typeface="+mn-lt"/>
              </a:rPr>
            </a:br>
            <a:r>
              <a:rPr lang="en-GB" sz="1800" b="1" i="0" u="none" strike="noStrike" baseline="0" dirty="0">
                <a:solidFill>
                  <a:srgbClr val="FFFF00"/>
                </a:solidFill>
                <a:latin typeface="+mn-lt"/>
              </a:rPr>
              <a:t>Quadrate and caudate lobes are two accessory lobes, separated by fissures. Functionally, they are parts of the anatomic right lobe</a:t>
            </a:r>
            <a:endParaRPr lang="sr-Latn-CS" b="1" dirty="0">
              <a:ln>
                <a:solidFill>
                  <a:schemeClr val="tx1"/>
                </a:solidFill>
              </a:ln>
              <a:solidFill>
                <a:srgbClr val="FFFF00"/>
              </a:solidFill>
              <a:latin typeface="+mn-lt"/>
            </a:endParaRPr>
          </a:p>
          <a:p>
            <a:pPr>
              <a:defRPr/>
            </a:pPr>
            <a:endParaRPr lang="sr-Latn-CS" b="1" dirty="0">
              <a:ln>
                <a:solidFill>
                  <a:schemeClr val="tx1"/>
                </a:solidFill>
              </a:ln>
              <a:solidFill>
                <a:srgbClr val="FFC000"/>
              </a:solidFill>
              <a:latin typeface="Book Antiqua" pitchFamily="18" charset="0"/>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l="13303" r="42751" b="37746"/>
          <a:stretch>
            <a:fillRect/>
          </a:stretch>
        </p:blipFill>
        <p:spPr bwMode="auto">
          <a:xfrm>
            <a:off x="5900504" y="-7025"/>
            <a:ext cx="3240360" cy="3443049"/>
          </a:xfrm>
          <a:prstGeom prst="rect">
            <a:avLst/>
          </a:prstGeom>
          <a:noFill/>
          <a:ln w="9525">
            <a:noFill/>
            <a:miter lim="800000"/>
            <a:headEnd/>
            <a:tailEnd/>
          </a:ln>
        </p:spPr>
      </p:pic>
      <p:sp>
        <p:nvSpPr>
          <p:cNvPr id="3" name="Text Box 3"/>
          <p:cNvSpPr txBox="1">
            <a:spLocks noChangeArrowheads="1"/>
          </p:cNvSpPr>
          <p:nvPr/>
        </p:nvSpPr>
        <p:spPr bwMode="auto">
          <a:xfrm>
            <a:off x="928688" y="285750"/>
            <a:ext cx="4193392" cy="584775"/>
          </a:xfrm>
          <a:prstGeom prst="rect">
            <a:avLst/>
          </a:prstGeom>
          <a:noFill/>
          <a:ln w="9525">
            <a:noFill/>
            <a:miter lim="800000"/>
            <a:headEnd/>
            <a:tailEnd/>
          </a:ln>
        </p:spPr>
        <p:txBody>
          <a:bodyPr wrap="none">
            <a:spAutoFit/>
          </a:bodyPr>
          <a:lstStyle/>
          <a:p>
            <a:pPr>
              <a:defRPr/>
            </a:pPr>
            <a:r>
              <a:rPr lang="sr-Latn-CS" sz="3200" b="1" dirty="0">
                <a:solidFill>
                  <a:schemeClr val="accent2">
                    <a:lumMod val="60000"/>
                    <a:lumOff val="40000"/>
                  </a:schemeClr>
                </a:solidFill>
              </a:rPr>
              <a:t>PANCREAS - </a:t>
            </a:r>
            <a:r>
              <a:rPr lang="en-GB" sz="3200" b="1" dirty="0">
                <a:solidFill>
                  <a:schemeClr val="accent2">
                    <a:lumMod val="60000"/>
                    <a:lumOff val="40000"/>
                  </a:schemeClr>
                </a:solidFill>
              </a:rPr>
              <a:t>relations</a:t>
            </a:r>
            <a:endParaRPr lang="en-US" sz="3200" b="1" dirty="0">
              <a:solidFill>
                <a:schemeClr val="accent2">
                  <a:lumMod val="60000"/>
                  <a:lumOff val="40000"/>
                </a:schemeClr>
              </a:solidFill>
            </a:endParaRPr>
          </a:p>
        </p:txBody>
      </p:sp>
      <p:sp>
        <p:nvSpPr>
          <p:cNvPr id="4" name="TextBox 3"/>
          <p:cNvSpPr txBox="1"/>
          <p:nvPr/>
        </p:nvSpPr>
        <p:spPr>
          <a:xfrm>
            <a:off x="0" y="1063050"/>
            <a:ext cx="9144000" cy="5509200"/>
          </a:xfrm>
          <a:prstGeom prst="rect">
            <a:avLst/>
          </a:prstGeom>
          <a:noFill/>
        </p:spPr>
        <p:txBody>
          <a:bodyPr>
            <a:spAutoFit/>
          </a:bodyPr>
          <a:lstStyle/>
          <a:p>
            <a:pPr>
              <a:buFontTx/>
              <a:buChar char="-"/>
              <a:defRPr/>
            </a:pPr>
            <a:r>
              <a:rPr lang="sr-Latn-CS" sz="2200" b="1" dirty="0"/>
              <a:t> </a:t>
            </a:r>
            <a:r>
              <a:rPr lang="en-GB" sz="2200" b="1" dirty="0">
                <a:ln>
                  <a:solidFill>
                    <a:schemeClr val="accent2">
                      <a:lumMod val="60000"/>
                      <a:lumOff val="40000"/>
                    </a:schemeClr>
                  </a:solidFill>
                </a:ln>
              </a:rPr>
              <a:t>The head lies within C-shaped curve</a:t>
            </a:r>
            <a:br>
              <a:rPr lang="en-GB" sz="2400" dirty="0">
                <a:ln>
                  <a:solidFill>
                    <a:schemeClr val="accent2">
                      <a:lumMod val="60000"/>
                      <a:lumOff val="40000"/>
                    </a:schemeClr>
                  </a:solidFill>
                </a:ln>
                <a:latin typeface="+mn-lt"/>
              </a:rPr>
            </a:br>
            <a:r>
              <a:rPr lang="en-GB" sz="2400" dirty="0">
                <a:ln>
                  <a:solidFill>
                    <a:schemeClr val="accent2">
                      <a:lumMod val="60000"/>
                      <a:lumOff val="40000"/>
                    </a:schemeClr>
                  </a:solidFill>
                </a:ln>
                <a:latin typeface="+mn-lt"/>
              </a:rPr>
              <a:t>   formed by duodenum</a:t>
            </a:r>
            <a:r>
              <a:rPr lang="en-GB" sz="2400" b="0" i="0" dirty="0">
                <a:effectLst/>
                <a:latin typeface="+mn-lt"/>
              </a:rPr>
              <a:t> </a:t>
            </a:r>
            <a:endParaRPr lang="sr-Latn-CS" sz="2200" b="1" dirty="0">
              <a:ln>
                <a:solidFill>
                  <a:schemeClr val="accent2">
                    <a:lumMod val="60000"/>
                    <a:lumOff val="40000"/>
                  </a:schemeClr>
                </a:solidFill>
              </a:ln>
            </a:endParaRPr>
          </a:p>
          <a:p>
            <a:pPr>
              <a:buFontTx/>
              <a:buChar char="-"/>
              <a:defRPr/>
            </a:pP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solidFill>
                  <a:srgbClr val="FFFF00"/>
                </a:solidFill>
              </a:rPr>
              <a:t>Anterior surface</a:t>
            </a:r>
            <a:r>
              <a:rPr lang="sr-Latn-CS" sz="2200" b="1" dirty="0">
                <a:ln>
                  <a:solidFill>
                    <a:schemeClr val="accent2">
                      <a:lumMod val="60000"/>
                      <a:lumOff val="40000"/>
                    </a:schemeClr>
                  </a:solidFill>
                </a:ln>
                <a:solidFill>
                  <a:srgbClr val="FFFF00"/>
                </a:solidFill>
              </a:rPr>
              <a:t>:</a:t>
            </a:r>
            <a:br>
              <a:rPr lang="sr-Latn-CS" sz="2200" b="1" dirty="0">
                <a:ln>
                  <a:solidFill>
                    <a:schemeClr val="accent2">
                      <a:lumMod val="60000"/>
                      <a:lumOff val="40000"/>
                    </a:schemeClr>
                  </a:solidFill>
                </a:ln>
              </a:rPr>
            </a:br>
            <a:r>
              <a:rPr lang="sr-Latn-CS" sz="2200" b="1" dirty="0">
                <a:ln>
                  <a:solidFill>
                    <a:schemeClr val="accent2">
                      <a:lumMod val="60000"/>
                      <a:lumOff val="40000"/>
                    </a:schemeClr>
                  </a:solidFill>
                </a:ln>
              </a:rPr>
              <a:t>  • </a:t>
            </a:r>
            <a:r>
              <a:rPr lang="en-GB" sz="2200" b="1">
                <a:ln>
                  <a:solidFill>
                    <a:schemeClr val="accent2">
                      <a:lumMod val="60000"/>
                      <a:lumOff val="40000"/>
                    </a:schemeClr>
                  </a:solidFill>
                </a:ln>
              </a:rPr>
              <a:t>behind the </a:t>
            </a:r>
            <a:r>
              <a:rPr lang="en-GB" sz="2200" b="1" dirty="0">
                <a:ln>
                  <a:solidFill>
                    <a:schemeClr val="accent2">
                      <a:lumMod val="60000"/>
                      <a:lumOff val="40000"/>
                    </a:schemeClr>
                  </a:solidFill>
                </a:ln>
              </a:rPr>
              <a:t>posterior surface of stomach</a:t>
            </a:r>
            <a:r>
              <a:rPr lang="sr-Latn-CS" sz="2200" b="1" dirty="0">
                <a:ln>
                  <a:solidFill>
                    <a:schemeClr val="accent2">
                      <a:lumMod val="60000"/>
                      <a:lumOff val="40000"/>
                    </a:schemeClr>
                  </a:solidFill>
                </a:ln>
              </a:rPr>
              <a:t>,</a:t>
            </a:r>
            <a:br>
              <a:rPr lang="sr-Latn-CS" sz="2200" b="1" dirty="0">
                <a:ln>
                  <a:solidFill>
                    <a:schemeClr val="accent2">
                      <a:lumMod val="60000"/>
                      <a:lumOff val="40000"/>
                    </a:schemeClr>
                  </a:solidFill>
                </a:ln>
              </a:rPr>
            </a:b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rPr>
              <a:t>forming posterior wall of </a:t>
            </a:r>
            <a:r>
              <a:rPr lang="sr-Latn-CS" sz="2200" b="1" dirty="0" err="1">
                <a:ln>
                  <a:solidFill>
                    <a:schemeClr val="accent2">
                      <a:lumMod val="60000"/>
                      <a:lumOff val="40000"/>
                    </a:schemeClr>
                  </a:solidFill>
                </a:ln>
              </a:rPr>
              <a:t>bursa</a:t>
            </a:r>
            <a:r>
              <a:rPr lang="sr-Latn-CS" sz="2200" b="1" dirty="0">
                <a:ln>
                  <a:solidFill>
                    <a:schemeClr val="accent2">
                      <a:lumMod val="60000"/>
                      <a:lumOff val="40000"/>
                    </a:schemeClr>
                  </a:solidFill>
                </a:ln>
              </a:rPr>
              <a:t> omentalis</a:t>
            </a:r>
          </a:p>
          <a:p>
            <a:pPr>
              <a:buFontTx/>
              <a:buChar char="-"/>
              <a:defRPr/>
            </a:pPr>
            <a:endParaRPr lang="sr-Latn-CS" sz="2200" b="1" dirty="0">
              <a:ln>
                <a:solidFill>
                  <a:schemeClr val="accent2">
                    <a:lumMod val="60000"/>
                    <a:lumOff val="40000"/>
                  </a:schemeClr>
                </a:solidFill>
              </a:ln>
            </a:endParaRPr>
          </a:p>
          <a:p>
            <a:pPr>
              <a:buFontTx/>
              <a:buChar char="-"/>
              <a:defRPr/>
            </a:pP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solidFill>
                  <a:srgbClr val="FFFF00"/>
                </a:solidFill>
              </a:rPr>
              <a:t>Posterior surface</a:t>
            </a:r>
            <a:r>
              <a:rPr lang="sr-Latn-CS" sz="2200" b="1" dirty="0">
                <a:ln>
                  <a:solidFill>
                    <a:schemeClr val="accent2">
                      <a:lumMod val="60000"/>
                      <a:lumOff val="40000"/>
                    </a:schemeClr>
                  </a:solidFill>
                </a:ln>
                <a:solidFill>
                  <a:srgbClr val="FFFF00"/>
                </a:solidFill>
              </a:rPr>
              <a:t>:  </a:t>
            </a:r>
          </a:p>
          <a:p>
            <a:pPr>
              <a:defRPr/>
            </a:pPr>
            <a:r>
              <a:rPr lang="sr-Latn-CS" sz="2200" b="1" dirty="0">
                <a:ln>
                  <a:solidFill>
                    <a:schemeClr val="accent2">
                      <a:lumMod val="60000"/>
                      <a:lumOff val="40000"/>
                    </a:schemeClr>
                  </a:solidFill>
                </a:ln>
              </a:rPr>
              <a:t>  • </a:t>
            </a:r>
            <a:r>
              <a:rPr lang="en-GB" sz="2200" b="1" dirty="0">
                <a:ln>
                  <a:solidFill>
                    <a:schemeClr val="accent2">
                      <a:lumMod val="60000"/>
                      <a:lumOff val="40000"/>
                    </a:schemeClr>
                  </a:solidFill>
                </a:ln>
              </a:rPr>
              <a:t>behind the head </a:t>
            </a: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rPr>
              <a:t>biliary duct (</a:t>
            </a:r>
            <a:r>
              <a:rPr lang="sr-Latn-CS" sz="2200" b="1" dirty="0" err="1">
                <a:ln>
                  <a:solidFill>
                    <a:schemeClr val="accent2">
                      <a:lumMod val="60000"/>
                      <a:lumOff val="40000"/>
                    </a:schemeClr>
                  </a:solidFill>
                </a:ln>
              </a:rPr>
              <a:t>ductus</a:t>
            </a:r>
            <a:r>
              <a:rPr lang="sr-Latn-CS" sz="2200" b="1" dirty="0">
                <a:ln>
                  <a:solidFill>
                    <a:schemeClr val="accent2">
                      <a:lumMod val="60000"/>
                      <a:lumOff val="40000"/>
                    </a:schemeClr>
                  </a:solidFill>
                </a:ln>
              </a:rPr>
              <a:t> </a:t>
            </a:r>
            <a:r>
              <a:rPr lang="sr-Latn-CS" sz="2200" b="1" dirty="0" err="1">
                <a:ln>
                  <a:solidFill>
                    <a:schemeClr val="accent2">
                      <a:lumMod val="60000"/>
                      <a:lumOff val="40000"/>
                    </a:schemeClr>
                  </a:solidFill>
                </a:ln>
              </a:rPr>
              <a:t>choledochus</a:t>
            </a:r>
            <a:r>
              <a:rPr lang="en-GB" sz="2200" b="1" dirty="0">
                <a:ln>
                  <a:solidFill>
                    <a:schemeClr val="accent2">
                      <a:lumMod val="60000"/>
                      <a:lumOff val="40000"/>
                    </a:schemeClr>
                  </a:solidFill>
                </a:ln>
              </a:rPr>
              <a:t>)</a:t>
            </a:r>
            <a:br>
              <a:rPr lang="sr-Latn-CS" sz="2200" b="1" dirty="0">
                <a:ln>
                  <a:solidFill>
                    <a:schemeClr val="accent2">
                      <a:lumMod val="60000"/>
                      <a:lumOff val="40000"/>
                    </a:schemeClr>
                  </a:solidFill>
                </a:ln>
              </a:rPr>
            </a:br>
            <a:r>
              <a:rPr lang="sr-Latn-CS" sz="2200" b="1" dirty="0">
                <a:ln>
                  <a:solidFill>
                    <a:schemeClr val="accent2">
                      <a:lumMod val="60000"/>
                      <a:lumOff val="40000"/>
                    </a:schemeClr>
                  </a:solidFill>
                </a:ln>
              </a:rPr>
              <a:t>  • </a:t>
            </a:r>
            <a:r>
              <a:rPr lang="en-GB" sz="2200" b="1" dirty="0">
                <a:ln>
                  <a:solidFill>
                    <a:schemeClr val="accent2">
                      <a:lumMod val="60000"/>
                      <a:lumOff val="40000"/>
                    </a:schemeClr>
                  </a:solidFill>
                </a:ln>
              </a:rPr>
              <a:t>behind the neck </a:t>
            </a: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rPr>
              <a:t>ganglia of plexus celiacus and origin of v. portae</a:t>
            </a:r>
          </a:p>
          <a:p>
            <a:pPr>
              <a:defRPr/>
            </a:pPr>
            <a:r>
              <a:rPr lang="sr-Latn-CS" sz="2200" b="1" dirty="0">
                <a:ln>
                  <a:solidFill>
                    <a:schemeClr val="accent2">
                      <a:lumMod val="60000"/>
                      <a:lumOff val="40000"/>
                    </a:schemeClr>
                  </a:solidFill>
                </a:ln>
              </a:rPr>
              <a:t>  • </a:t>
            </a:r>
            <a:r>
              <a:rPr lang="en-GB" sz="2200" b="1" dirty="0">
                <a:ln>
                  <a:solidFill>
                    <a:schemeClr val="accent2">
                      <a:lumMod val="60000"/>
                      <a:lumOff val="40000"/>
                    </a:schemeClr>
                  </a:solidFill>
                </a:ln>
              </a:rPr>
              <a:t>behind the body </a:t>
            </a: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rPr>
              <a:t>origin of intestinal lymphatic duct</a:t>
            </a:r>
            <a:endParaRPr lang="sr-Latn-CS" sz="2200" b="1" dirty="0">
              <a:ln>
                <a:solidFill>
                  <a:schemeClr val="accent2">
                    <a:lumMod val="60000"/>
                    <a:lumOff val="40000"/>
                  </a:schemeClr>
                </a:solidFill>
              </a:ln>
            </a:endParaRPr>
          </a:p>
          <a:p>
            <a:pPr>
              <a:defRPr/>
            </a:pPr>
            <a:endParaRPr lang="sr-Latn-CS" sz="2200" b="1" dirty="0">
              <a:ln>
                <a:solidFill>
                  <a:schemeClr val="accent2">
                    <a:lumMod val="60000"/>
                    <a:lumOff val="40000"/>
                  </a:schemeClr>
                </a:solidFill>
              </a:ln>
            </a:endParaRPr>
          </a:p>
          <a:p>
            <a:pPr>
              <a:buFontTx/>
              <a:buChar char="-"/>
              <a:defRPr/>
            </a:pPr>
            <a:r>
              <a:rPr lang="sr-Latn-CS" sz="2200" b="1" dirty="0">
                <a:ln>
                  <a:solidFill>
                    <a:schemeClr val="accent2">
                      <a:lumMod val="60000"/>
                      <a:lumOff val="40000"/>
                    </a:schemeClr>
                  </a:solidFill>
                </a:ln>
              </a:rPr>
              <a:t> </a:t>
            </a:r>
            <a:r>
              <a:rPr lang="en-GB" sz="2200" b="1" dirty="0">
                <a:ln>
                  <a:solidFill>
                    <a:schemeClr val="accent2">
                      <a:lumMod val="60000"/>
                      <a:lumOff val="40000"/>
                    </a:schemeClr>
                  </a:solidFill>
                </a:ln>
                <a:solidFill>
                  <a:srgbClr val="FFFF00"/>
                </a:solidFill>
              </a:rPr>
              <a:t>In front and behind of pancreas </a:t>
            </a:r>
            <a:r>
              <a:rPr lang="en-GB" sz="2200" b="1" dirty="0">
                <a:ln>
                  <a:solidFill>
                    <a:schemeClr val="accent2">
                      <a:lumMod val="60000"/>
                      <a:lumOff val="40000"/>
                    </a:schemeClr>
                  </a:solidFill>
                </a:ln>
              </a:rPr>
              <a:t>there are several arteries and veins</a:t>
            </a:r>
            <a:r>
              <a:rPr lang="sr-Latn-CS" sz="2200" b="1" dirty="0">
                <a:ln>
                  <a:solidFill>
                    <a:schemeClr val="accent2">
                      <a:lumMod val="60000"/>
                      <a:lumOff val="40000"/>
                    </a:schemeClr>
                  </a:solidFill>
                </a:ln>
              </a:rPr>
              <a:t>:</a:t>
            </a:r>
          </a:p>
          <a:p>
            <a:pPr>
              <a:defRPr/>
            </a:pPr>
            <a:r>
              <a:rPr lang="sr-Latn-CS" sz="2200" b="1" dirty="0">
                <a:ln>
                  <a:solidFill>
                    <a:schemeClr val="accent2">
                      <a:lumMod val="60000"/>
                      <a:lumOff val="40000"/>
                    </a:schemeClr>
                  </a:solidFill>
                </a:ln>
              </a:rPr>
              <a:t>  • </a:t>
            </a:r>
            <a:r>
              <a:rPr lang="sr-Latn-CS" sz="2200" b="1" dirty="0" err="1">
                <a:ln>
                  <a:solidFill>
                    <a:schemeClr val="accent2">
                      <a:lumMod val="60000"/>
                      <a:lumOff val="40000"/>
                    </a:schemeClr>
                  </a:solidFill>
                </a:ln>
              </a:rPr>
              <a:t>mesenteric</a:t>
            </a:r>
            <a:r>
              <a:rPr lang="en-GB" sz="2200" b="1" dirty="0">
                <a:ln>
                  <a:solidFill>
                    <a:schemeClr val="accent2">
                      <a:lumMod val="60000"/>
                      <a:lumOff val="40000"/>
                    </a:schemeClr>
                  </a:solidFill>
                </a:ln>
              </a:rPr>
              <a:t> </a:t>
            </a:r>
            <a:r>
              <a:rPr lang="sr-Latn-CS" sz="2200" b="1" dirty="0" err="1">
                <a:ln>
                  <a:solidFill>
                    <a:schemeClr val="accent2">
                      <a:lumMod val="60000"/>
                      <a:lumOff val="40000"/>
                    </a:schemeClr>
                  </a:solidFill>
                </a:ln>
              </a:rPr>
              <a:t>superior</a:t>
            </a:r>
            <a:r>
              <a:rPr lang="en-GB" sz="2200" b="1" dirty="0">
                <a:ln>
                  <a:solidFill>
                    <a:schemeClr val="accent2">
                      <a:lumMod val="60000"/>
                      <a:lumOff val="40000"/>
                    </a:schemeClr>
                  </a:solidFill>
                </a:ln>
              </a:rPr>
              <a:t> artery and vein</a:t>
            </a:r>
            <a:endParaRPr lang="sr-Latn-CS" sz="2200" b="1" dirty="0">
              <a:ln>
                <a:solidFill>
                  <a:schemeClr val="accent2">
                    <a:lumMod val="60000"/>
                    <a:lumOff val="40000"/>
                  </a:schemeClr>
                </a:solidFill>
              </a:ln>
            </a:endParaRPr>
          </a:p>
          <a:p>
            <a:pPr>
              <a:defRPr/>
            </a:pPr>
            <a:r>
              <a:rPr lang="sr-Latn-CS" sz="2200" b="1" dirty="0">
                <a:ln>
                  <a:solidFill>
                    <a:schemeClr val="accent2">
                      <a:lumMod val="60000"/>
                      <a:lumOff val="40000"/>
                    </a:schemeClr>
                  </a:solidFill>
                </a:ln>
              </a:rPr>
              <a:t>  • </a:t>
            </a:r>
            <a:r>
              <a:rPr lang="en-GB" sz="2200" b="1" dirty="0">
                <a:ln>
                  <a:solidFill>
                    <a:schemeClr val="accent2">
                      <a:lumMod val="60000"/>
                      <a:lumOff val="40000"/>
                    </a:schemeClr>
                  </a:solidFill>
                </a:ln>
              </a:rPr>
              <a:t>splenic artery</a:t>
            </a:r>
            <a:endParaRPr lang="sr-Latn-CS" sz="2200" b="1" dirty="0">
              <a:ln>
                <a:solidFill>
                  <a:schemeClr val="accent2">
                    <a:lumMod val="60000"/>
                    <a:lumOff val="40000"/>
                  </a:schemeClr>
                </a:solidFill>
              </a:ln>
            </a:endParaRPr>
          </a:p>
          <a:p>
            <a:pPr>
              <a:defRPr/>
            </a:pPr>
            <a:r>
              <a:rPr lang="sr-Latn-CS" sz="2200" b="1" dirty="0">
                <a:ln>
                  <a:solidFill>
                    <a:schemeClr val="accent2">
                      <a:lumMod val="60000"/>
                      <a:lumOff val="40000"/>
                    </a:schemeClr>
                  </a:solidFill>
                </a:ln>
              </a:rPr>
              <a:t>  • </a:t>
            </a:r>
            <a:r>
              <a:rPr lang="en-GB" sz="2000" b="1" dirty="0" err="1">
                <a:ln>
                  <a:solidFill>
                    <a:schemeClr val="accent2">
                      <a:lumMod val="60000"/>
                      <a:lumOff val="40000"/>
                    </a:schemeClr>
                  </a:solidFill>
                </a:ln>
              </a:rPr>
              <a:t>retropancreatic</a:t>
            </a:r>
            <a:r>
              <a:rPr lang="en-GB" sz="2000" b="1" dirty="0">
                <a:ln>
                  <a:solidFill>
                    <a:schemeClr val="accent2">
                      <a:lumMod val="60000"/>
                      <a:lumOff val="40000"/>
                    </a:schemeClr>
                  </a:solidFill>
                </a:ln>
              </a:rPr>
              <a:t> venous quadrangle</a:t>
            </a:r>
            <a:endParaRPr lang="sr-Latn-CS" sz="2000" b="1" dirty="0">
              <a:ln>
                <a:solidFill>
                  <a:schemeClr val="accent2">
                    <a:lumMod val="60000"/>
                    <a:lumOff val="40000"/>
                  </a:schemeClr>
                </a:solidFill>
              </a:ln>
            </a:endParaRPr>
          </a:p>
          <a:p>
            <a:pPr>
              <a:defRPr/>
            </a:pPr>
            <a:r>
              <a:rPr lang="sr-Latn-CS" sz="2000" b="1" dirty="0">
                <a:ln>
                  <a:solidFill>
                    <a:schemeClr val="accent2">
                      <a:lumMod val="60000"/>
                      <a:lumOff val="40000"/>
                    </a:schemeClr>
                  </a:solidFill>
                </a:ln>
              </a:rPr>
              <a:t>  • </a:t>
            </a:r>
            <a:r>
              <a:rPr lang="en-GB" sz="2000" b="1" dirty="0">
                <a:ln>
                  <a:solidFill>
                    <a:schemeClr val="accent2">
                      <a:lumMod val="60000"/>
                      <a:lumOff val="40000"/>
                    </a:schemeClr>
                  </a:solidFill>
                </a:ln>
              </a:rPr>
              <a:t>anterior and posterior pancreaticoduodenal arterial arcade</a:t>
            </a:r>
            <a:endParaRPr lang="sr-Latn-CS" sz="2000" b="1" dirty="0">
              <a:ln>
                <a:solidFill>
                  <a:schemeClr val="accent2">
                    <a:lumMod val="60000"/>
                    <a:lumOff val="40000"/>
                  </a:schemeClr>
                </a:solidFill>
              </a:ln>
            </a:endParaRPr>
          </a:p>
        </p:txBody>
      </p:sp>
      <p:sp>
        <p:nvSpPr>
          <p:cNvPr id="37893" name="TextBox 7"/>
          <p:cNvSpPr txBox="1">
            <a:spLocks noChangeArrowheads="1"/>
          </p:cNvSpPr>
          <p:nvPr/>
        </p:nvSpPr>
        <p:spPr bwMode="auto">
          <a:xfrm>
            <a:off x="5214938" y="5143500"/>
            <a:ext cx="3929062" cy="1200150"/>
          </a:xfrm>
          <a:prstGeom prst="rect">
            <a:avLst/>
          </a:prstGeom>
          <a:noFill/>
          <a:ln w="9525">
            <a:noFill/>
            <a:miter lim="800000"/>
            <a:headEnd/>
            <a:tailEnd/>
          </a:ln>
        </p:spPr>
        <p:txBody>
          <a:bodyPr>
            <a:spAutoFit/>
          </a:bodyPr>
          <a:lstStyle/>
          <a:p>
            <a:r>
              <a:rPr lang="en-GB" b="1" dirty="0"/>
              <a:t>right border</a:t>
            </a:r>
            <a:r>
              <a:rPr lang="sr-Latn-CS" b="1" dirty="0"/>
              <a:t>:   v. </a:t>
            </a:r>
            <a:r>
              <a:rPr lang="sr-Latn-CS" b="1" dirty="0" err="1"/>
              <a:t>mesenterica</a:t>
            </a:r>
            <a:r>
              <a:rPr lang="sr-Latn-CS" b="1" dirty="0"/>
              <a:t> </a:t>
            </a:r>
            <a:r>
              <a:rPr lang="sr-Latn-CS" b="1" dirty="0" err="1"/>
              <a:t>superior</a:t>
            </a:r>
            <a:endParaRPr lang="sr-Latn-CS" b="1" dirty="0"/>
          </a:p>
          <a:p>
            <a:r>
              <a:rPr lang="en-GB" b="1" dirty="0"/>
              <a:t>upper border</a:t>
            </a:r>
            <a:r>
              <a:rPr lang="sr-Latn-CS" b="1" dirty="0"/>
              <a:t>:  v. </a:t>
            </a:r>
            <a:r>
              <a:rPr lang="sr-Latn-CS" b="1" dirty="0" err="1"/>
              <a:t>splenica</a:t>
            </a:r>
            <a:br>
              <a:rPr lang="sr-Latn-CS" b="1" dirty="0"/>
            </a:br>
            <a:r>
              <a:rPr lang="en-GB" b="1" dirty="0"/>
              <a:t>left border</a:t>
            </a:r>
            <a:r>
              <a:rPr lang="sr-Latn-CS" b="1" dirty="0"/>
              <a:t>:      v. </a:t>
            </a:r>
            <a:r>
              <a:rPr lang="sr-Latn-CS" b="1" dirty="0" err="1"/>
              <a:t>mesenterica</a:t>
            </a:r>
            <a:r>
              <a:rPr lang="sr-Latn-CS" b="1" dirty="0"/>
              <a:t> </a:t>
            </a:r>
            <a:r>
              <a:rPr lang="sr-Latn-CS" b="1" dirty="0" err="1"/>
              <a:t>inferior</a:t>
            </a:r>
            <a:endParaRPr lang="sr-Latn-CS" b="1" dirty="0"/>
          </a:p>
          <a:p>
            <a:r>
              <a:rPr lang="en-GB" b="1" dirty="0"/>
              <a:t>lower border</a:t>
            </a:r>
            <a:r>
              <a:rPr lang="sr-Latn-CS" b="1" dirty="0"/>
              <a:t>:   v. </a:t>
            </a:r>
            <a:r>
              <a:rPr lang="sr-Latn-CS" b="1" dirty="0" err="1"/>
              <a:t>renalis</a:t>
            </a:r>
            <a:r>
              <a:rPr lang="sr-Latn-CS" b="1" dirty="0"/>
              <a:t> </a:t>
            </a:r>
            <a:r>
              <a:rPr lang="sr-Latn-CS" b="1" dirty="0" err="1"/>
              <a:t>sinistra</a:t>
            </a:r>
            <a:endParaRPr lang="sr-Latn-CS" b="1" dirty="0"/>
          </a:p>
        </p:txBody>
      </p:sp>
      <p:sp>
        <p:nvSpPr>
          <p:cNvPr id="37894" name="Left Brace 8"/>
          <p:cNvSpPr>
            <a:spLocks/>
          </p:cNvSpPr>
          <p:nvPr/>
        </p:nvSpPr>
        <p:spPr bwMode="auto">
          <a:xfrm>
            <a:off x="5072063" y="5214938"/>
            <a:ext cx="142875" cy="1071562"/>
          </a:xfrm>
          <a:prstGeom prst="leftBrace">
            <a:avLst>
              <a:gd name="adj1" fmla="val 8333"/>
              <a:gd name="adj2" fmla="val 50000"/>
            </a:avLst>
          </a:prstGeom>
          <a:solidFill>
            <a:schemeClr val="accent1"/>
          </a:solidFill>
          <a:ln w="9525" algn="ctr">
            <a:solidFill>
              <a:schemeClr val="tx1"/>
            </a:solidFill>
            <a:round/>
            <a:headEnd/>
            <a:tailEnd/>
          </a:ln>
        </p:spPr>
        <p:txBody>
          <a:bodyPr/>
          <a:lstStyle/>
          <a:p>
            <a:endParaRPr lang="sr-Latn-CS"/>
          </a:p>
        </p:txBody>
      </p:sp>
      <p:cxnSp>
        <p:nvCxnSpPr>
          <p:cNvPr id="37895" name="Elbow Connector 10"/>
          <p:cNvCxnSpPr>
            <a:cxnSpLocks noChangeShapeType="1"/>
            <a:stCxn id="37894" idx="1"/>
          </p:cNvCxnSpPr>
          <p:nvPr/>
        </p:nvCxnSpPr>
        <p:spPr bwMode="auto">
          <a:xfrm rot="10800000" flipV="1">
            <a:off x="4786313" y="5751513"/>
            <a:ext cx="285750" cy="177800"/>
          </a:xfrm>
          <a:prstGeom prst="bentConnector3">
            <a:avLst>
              <a:gd name="adj1" fmla="val 50000"/>
            </a:avLst>
          </a:prstGeom>
          <a:noFill/>
          <a:ln w="9525" algn="ctr">
            <a:solidFill>
              <a:schemeClr val="tx1"/>
            </a:solidFill>
            <a:round/>
            <a:headEnd/>
            <a:tailEnd type="arrow" w="med" len="med"/>
          </a:ln>
        </p:spPr>
      </p:cxn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Bursa omentalis"/>
          <p:cNvPicPr>
            <a:picLocks noGrp="1" noChangeAspect="1" noChangeArrowheads="1"/>
          </p:cNvPicPr>
          <p:nvPr>
            <p:ph/>
          </p:nvPr>
        </p:nvPicPr>
        <p:blipFill>
          <a:blip r:embed="rId2" cstate="print"/>
          <a:srcRect/>
          <a:stretch>
            <a:fillRect/>
          </a:stretch>
        </p:blipFill>
        <p:spPr>
          <a:xfrm>
            <a:off x="0" y="0"/>
            <a:ext cx="9144000" cy="6858000"/>
          </a:xfrm>
          <a:noFill/>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l="7492" r="37537" b="37549"/>
          <a:stretch>
            <a:fillRect/>
          </a:stretch>
        </p:blipFill>
        <p:spPr bwMode="auto">
          <a:xfrm>
            <a:off x="611188" y="26988"/>
            <a:ext cx="8007350" cy="6831012"/>
          </a:xfrm>
          <a:prstGeom prst="rect">
            <a:avLst/>
          </a:prstGeom>
          <a:noFill/>
          <a:ln w="9525">
            <a:noFill/>
            <a:miter lim="800000"/>
            <a:headEnd/>
            <a:tailEnd/>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l="7788" r="37869" b="37993"/>
          <a:stretch>
            <a:fillRect/>
          </a:stretch>
        </p:blipFill>
        <p:spPr bwMode="auto">
          <a:xfrm>
            <a:off x="611188" y="79375"/>
            <a:ext cx="7913687" cy="6778625"/>
          </a:xfrm>
          <a:prstGeom prst="rect">
            <a:avLst/>
          </a:prstGeom>
          <a:noFill/>
          <a:ln w="9525">
            <a:noFill/>
            <a:miter lim="800000"/>
            <a:headEnd/>
            <a:tailEnd/>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3"/>
          <p:cNvSpPr txBox="1">
            <a:spLocks noChangeArrowheads="1"/>
          </p:cNvSpPr>
          <p:nvPr/>
        </p:nvSpPr>
        <p:spPr bwMode="auto">
          <a:xfrm>
            <a:off x="3357563" y="214313"/>
            <a:ext cx="2363787" cy="579437"/>
          </a:xfrm>
          <a:prstGeom prst="rect">
            <a:avLst/>
          </a:prstGeom>
          <a:noFill/>
          <a:ln w="9525">
            <a:noFill/>
            <a:miter lim="800000"/>
            <a:headEnd/>
            <a:tailEnd/>
          </a:ln>
        </p:spPr>
        <p:txBody>
          <a:bodyPr wrap="none">
            <a:spAutoFit/>
          </a:bodyPr>
          <a:lstStyle/>
          <a:p>
            <a:r>
              <a:rPr lang="sr-Latn-CS" sz="3200" b="1">
                <a:solidFill>
                  <a:srgbClr val="FFFF00"/>
                </a:solidFill>
              </a:rPr>
              <a:t>PANCREAS</a:t>
            </a:r>
            <a:endParaRPr lang="en-US" sz="3200" b="1">
              <a:solidFill>
                <a:srgbClr val="FFFF00"/>
              </a:solidFill>
            </a:endParaRPr>
          </a:p>
        </p:txBody>
      </p:sp>
      <p:sp>
        <p:nvSpPr>
          <p:cNvPr id="41987" name="TextBox 2"/>
          <p:cNvSpPr txBox="1">
            <a:spLocks noChangeArrowheads="1"/>
          </p:cNvSpPr>
          <p:nvPr/>
        </p:nvSpPr>
        <p:spPr bwMode="auto">
          <a:xfrm>
            <a:off x="0" y="928688"/>
            <a:ext cx="9144000" cy="2586037"/>
          </a:xfrm>
          <a:prstGeom prst="rect">
            <a:avLst/>
          </a:prstGeom>
          <a:noFill/>
          <a:ln w="9525">
            <a:noFill/>
            <a:miter lim="800000"/>
            <a:headEnd/>
            <a:tailEnd/>
          </a:ln>
        </p:spPr>
        <p:txBody>
          <a:bodyPr>
            <a:spAutoFit/>
          </a:bodyPr>
          <a:lstStyle/>
          <a:p>
            <a:r>
              <a:rPr lang="en-GB" sz="2400" b="1" dirty="0"/>
              <a:t>SURFACE PROJECTIONS</a:t>
            </a:r>
            <a:r>
              <a:rPr lang="sr-Latn-CS" sz="2400" b="1" dirty="0"/>
              <a:t>:</a:t>
            </a:r>
          </a:p>
          <a:p>
            <a:endParaRPr lang="sr-Latn-CS" dirty="0"/>
          </a:p>
          <a:p>
            <a:pPr>
              <a:buFontTx/>
              <a:buChar char="-"/>
            </a:pPr>
            <a:r>
              <a:rPr lang="sr-Latn-CS" dirty="0"/>
              <a:t> </a:t>
            </a:r>
            <a:r>
              <a:rPr lang="en-GB" sz="2000" b="1" dirty="0"/>
              <a:t>Anterior abdominal wall</a:t>
            </a:r>
            <a:r>
              <a:rPr lang="sr-Latn-CS" sz="2000" b="1" dirty="0"/>
              <a:t>: </a:t>
            </a:r>
            <a:r>
              <a:rPr lang="en-GB" sz="2000" b="1" dirty="0"/>
              <a:t>upper ½ of umbilical region </a:t>
            </a:r>
            <a:r>
              <a:rPr lang="sr-Latn-CS" sz="2000" b="1" dirty="0"/>
              <a:t>(</a:t>
            </a:r>
            <a:r>
              <a:rPr lang="sr-Latn-CS" sz="2000" b="1" dirty="0" err="1"/>
              <a:t>regio</a:t>
            </a:r>
            <a:r>
              <a:rPr lang="sr-Latn-CS" sz="2000" b="1" dirty="0"/>
              <a:t> </a:t>
            </a:r>
            <a:r>
              <a:rPr lang="sr-Latn-CS" sz="2000" b="1" dirty="0" err="1"/>
              <a:t>umbilicalis</a:t>
            </a:r>
            <a:r>
              <a:rPr lang="sr-Latn-CS" sz="2000" b="1" dirty="0"/>
              <a:t>)</a:t>
            </a:r>
          </a:p>
          <a:p>
            <a:pPr>
              <a:buFontTx/>
              <a:buChar char="-"/>
            </a:pPr>
            <a:r>
              <a:rPr lang="sr-Latn-CS" sz="2000" b="1" dirty="0"/>
              <a:t> </a:t>
            </a:r>
            <a:r>
              <a:rPr lang="en-GB" sz="2000" b="1" dirty="0"/>
              <a:t>Posterior abdominal wall</a:t>
            </a:r>
            <a:r>
              <a:rPr lang="sr-Latn-CS" sz="2000" b="1" dirty="0"/>
              <a:t>: L1 – L2</a:t>
            </a:r>
          </a:p>
          <a:p>
            <a:pPr>
              <a:buFontTx/>
              <a:buChar char="-"/>
            </a:pPr>
            <a:r>
              <a:rPr lang="sr-Latn-CS" sz="2000" b="1" dirty="0"/>
              <a:t> </a:t>
            </a:r>
            <a:r>
              <a:rPr lang="en-GB" sz="2000" b="1" dirty="0"/>
              <a:t>Projection of</a:t>
            </a:r>
            <a:r>
              <a:rPr lang="sr-Latn-CS" sz="2000" b="1" dirty="0"/>
              <a:t> ampula </a:t>
            </a:r>
            <a:r>
              <a:rPr lang="sr-Latn-CS" sz="2000" b="1" dirty="0" err="1"/>
              <a:t>hepatopancreatica</a:t>
            </a:r>
            <a:r>
              <a:rPr lang="sr-Latn-CS" sz="2000" b="1" dirty="0"/>
              <a:t>: </a:t>
            </a:r>
            <a:br>
              <a:rPr lang="sr-Latn-CS" sz="2000" b="1" dirty="0"/>
            </a:br>
            <a:r>
              <a:rPr lang="sr-Latn-CS" sz="2000" b="1" dirty="0"/>
              <a:t>		- 5 </a:t>
            </a:r>
            <a:r>
              <a:rPr lang="en-GB" sz="2000" b="1" dirty="0"/>
              <a:t>cm</a:t>
            </a:r>
            <a:r>
              <a:rPr lang="sr-Latn-CS" sz="2000" b="1" dirty="0"/>
              <a:t> </a:t>
            </a:r>
            <a:r>
              <a:rPr lang="en-GB" sz="2000" b="1" dirty="0"/>
              <a:t>superior and right to umbilicus (navel)</a:t>
            </a:r>
            <a:br>
              <a:rPr lang="sr-Latn-CS" sz="2000" b="1" dirty="0"/>
            </a:br>
            <a:r>
              <a:rPr lang="sr-Latn-CS" sz="2000" b="1" dirty="0"/>
              <a:t>		- </a:t>
            </a:r>
            <a:r>
              <a:rPr lang="en-GB" sz="2000" b="1" dirty="0"/>
              <a:t>the bisector of the angle intersected by the vertical and</a:t>
            </a:r>
            <a:br>
              <a:rPr lang="en-GB" sz="2000" b="1" dirty="0"/>
            </a:br>
            <a:r>
              <a:rPr lang="en-GB" sz="2000" b="1" dirty="0"/>
              <a:t>                               horizontal lines drawn through the navel</a:t>
            </a:r>
            <a:endParaRPr lang="sr-Latn-CS" sz="2000" b="1" dirty="0"/>
          </a:p>
        </p:txBody>
      </p:sp>
      <p:pic>
        <p:nvPicPr>
          <p:cNvPr id="41988" name="Picture 3" descr="Picture1t"/>
          <p:cNvPicPr>
            <a:picLocks noChangeAspect="1" noChangeArrowheads="1"/>
          </p:cNvPicPr>
          <p:nvPr/>
        </p:nvPicPr>
        <p:blipFill>
          <a:blip r:embed="rId2" cstate="print"/>
          <a:srcRect l="17082" t="4147" r="18039"/>
          <a:stretch>
            <a:fillRect/>
          </a:stretch>
        </p:blipFill>
        <p:spPr bwMode="auto">
          <a:xfrm>
            <a:off x="571500" y="3519488"/>
            <a:ext cx="3017838" cy="3338512"/>
          </a:xfrm>
          <a:prstGeom prst="rect">
            <a:avLst/>
          </a:prstGeom>
          <a:noFill/>
          <a:ln w="38100">
            <a:solidFill>
              <a:srgbClr val="800000"/>
            </a:solidFill>
            <a:miter lim="800000"/>
            <a:headEnd/>
            <a:tailEnd/>
          </a:ln>
        </p:spPr>
      </p:pic>
      <p:pic>
        <p:nvPicPr>
          <p:cNvPr id="41989" name="Picture 3"/>
          <p:cNvPicPr>
            <a:picLocks noChangeAspect="1" noChangeArrowheads="1"/>
          </p:cNvPicPr>
          <p:nvPr/>
        </p:nvPicPr>
        <p:blipFill>
          <a:blip r:embed="rId3" cstate="print"/>
          <a:srcRect l="27734" t="8749" r="2539" b="12500"/>
          <a:stretch>
            <a:fillRect/>
          </a:stretch>
        </p:blipFill>
        <p:spPr bwMode="auto">
          <a:xfrm>
            <a:off x="4357688" y="3643313"/>
            <a:ext cx="4251325" cy="3000375"/>
          </a:xfrm>
          <a:prstGeom prst="rect">
            <a:avLst/>
          </a:prstGeom>
          <a:noFill/>
          <a:ln w="38100">
            <a:solidFill>
              <a:srgbClr val="C00000"/>
            </a:solidFill>
            <a:miter lim="800000"/>
            <a:headEnd/>
            <a:tailEnd/>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3419475" y="404813"/>
            <a:ext cx="2363788" cy="579437"/>
          </a:xfrm>
          <a:prstGeom prst="rect">
            <a:avLst/>
          </a:prstGeom>
          <a:noFill/>
          <a:ln w="9525">
            <a:noFill/>
            <a:miter lim="800000"/>
            <a:headEnd/>
            <a:tailEnd/>
          </a:ln>
        </p:spPr>
        <p:txBody>
          <a:bodyPr wrap="none">
            <a:spAutoFit/>
          </a:bodyPr>
          <a:lstStyle/>
          <a:p>
            <a:r>
              <a:rPr lang="sr-Latn-CS" sz="3200" b="1">
                <a:solidFill>
                  <a:srgbClr val="FFFF00"/>
                </a:solidFill>
              </a:rPr>
              <a:t>PANCREAS</a:t>
            </a:r>
            <a:endParaRPr lang="en-US" sz="3200" b="1">
              <a:solidFill>
                <a:srgbClr val="FFFF00"/>
              </a:solidFill>
            </a:endParaRPr>
          </a:p>
        </p:txBody>
      </p:sp>
      <p:sp>
        <p:nvSpPr>
          <p:cNvPr id="13315" name="TextBox 2"/>
          <p:cNvSpPr txBox="1">
            <a:spLocks noChangeArrowheads="1"/>
          </p:cNvSpPr>
          <p:nvPr/>
        </p:nvSpPr>
        <p:spPr bwMode="auto">
          <a:xfrm>
            <a:off x="0" y="857232"/>
            <a:ext cx="9144000" cy="5970865"/>
          </a:xfrm>
          <a:prstGeom prst="rect">
            <a:avLst/>
          </a:prstGeom>
          <a:noFill/>
          <a:ln w="9525">
            <a:noFill/>
            <a:miter lim="800000"/>
            <a:headEnd/>
            <a:tailEnd/>
          </a:ln>
        </p:spPr>
        <p:txBody>
          <a:bodyPr>
            <a:spAutoFit/>
          </a:bodyPr>
          <a:lstStyle/>
          <a:p>
            <a:pPr>
              <a:defRPr/>
            </a:pPr>
            <a:r>
              <a:rPr lang="en-GB" sz="2400" b="1" dirty="0"/>
              <a:t>PERITONEUM</a:t>
            </a:r>
            <a:r>
              <a:rPr lang="sr-Latn-CS" sz="2400" b="1" dirty="0"/>
              <a:t>:</a:t>
            </a:r>
          </a:p>
          <a:p>
            <a:pPr>
              <a:defRPr/>
            </a:pPr>
            <a:endParaRPr lang="sr-Latn-CS" dirty="0"/>
          </a:p>
          <a:p>
            <a:pPr>
              <a:buFontTx/>
              <a:buChar char="-"/>
              <a:defRPr/>
            </a:pPr>
            <a:r>
              <a:rPr lang="en-GB" sz="2000" b="1" i="1" dirty="0">
                <a:ln>
                  <a:solidFill>
                    <a:srgbClr val="FFC000"/>
                  </a:solidFill>
                </a:ln>
              </a:rPr>
              <a:t> It is secondarily retroperitoneal organ</a:t>
            </a:r>
            <a:br>
              <a:rPr lang="sr-Latn-CS" sz="2000" b="1" dirty="0"/>
            </a:br>
            <a:endParaRPr lang="sr-Latn-CS" sz="2000" b="1" dirty="0"/>
          </a:p>
          <a:p>
            <a:pPr>
              <a:buFontTx/>
              <a:buChar char="-"/>
              <a:defRPr/>
            </a:pPr>
            <a:r>
              <a:rPr lang="sr-Latn-CS" sz="2000" b="1" dirty="0"/>
              <a:t> </a:t>
            </a:r>
            <a:r>
              <a:rPr lang="en-GB" sz="2000" b="1" dirty="0"/>
              <a:t>Tail of pancreas (</a:t>
            </a:r>
            <a:r>
              <a:rPr lang="sr-Latn-CS" sz="2000" b="1" dirty="0" err="1"/>
              <a:t>Cauda</a:t>
            </a:r>
            <a:r>
              <a:rPr lang="sr-Latn-CS" sz="2000" b="1" dirty="0"/>
              <a:t> </a:t>
            </a:r>
            <a:r>
              <a:rPr lang="sr-Latn-CS" sz="2000" b="1" dirty="0" err="1"/>
              <a:t>pancreatis</a:t>
            </a:r>
            <a:r>
              <a:rPr lang="en-GB" sz="2000" b="1" dirty="0"/>
              <a:t>)</a:t>
            </a:r>
            <a:r>
              <a:rPr lang="sr-Latn-CS" sz="2000" b="1" dirty="0"/>
              <a:t> </a:t>
            </a:r>
            <a:r>
              <a:rPr lang="en-GB" sz="2000" b="1" dirty="0"/>
              <a:t>is</a:t>
            </a:r>
            <a:r>
              <a:rPr lang="sr-Latn-CS" sz="2000" b="1" dirty="0"/>
              <a:t> </a:t>
            </a:r>
            <a:br>
              <a:rPr lang="sr-Latn-CS" sz="2000" b="1" dirty="0"/>
            </a:br>
            <a:r>
              <a:rPr lang="sr-Latn-CS" sz="2000" b="1" dirty="0"/>
              <a:t>  </a:t>
            </a:r>
            <a:r>
              <a:rPr lang="en-GB" sz="2000" b="1" i="1" dirty="0">
                <a:ln>
                  <a:solidFill>
                    <a:srgbClr val="FFC000"/>
                  </a:solidFill>
                </a:ln>
              </a:rPr>
              <a:t>intraperitoneal part </a:t>
            </a:r>
            <a:r>
              <a:rPr lang="en-GB" sz="2000" b="1" dirty="0"/>
              <a:t>of pancreas</a:t>
            </a:r>
            <a:r>
              <a:rPr lang="sr-Latn-CS" sz="2000" b="1" dirty="0"/>
              <a:t>, </a:t>
            </a:r>
            <a:br>
              <a:rPr lang="sr-Latn-CS" sz="2000" b="1" dirty="0"/>
            </a:br>
            <a:r>
              <a:rPr lang="sr-Latn-CS" sz="2000" b="1" dirty="0"/>
              <a:t>  </a:t>
            </a:r>
            <a:r>
              <a:rPr lang="en-GB" sz="2000" b="1" dirty="0"/>
              <a:t>which is connected with the visceral </a:t>
            </a:r>
            <a:br>
              <a:rPr lang="en-GB" sz="2000" b="1" dirty="0"/>
            </a:br>
            <a:r>
              <a:rPr lang="en-GB" sz="2000" b="1" dirty="0"/>
              <a:t>  surface of spleen by </a:t>
            </a:r>
            <a:r>
              <a:rPr lang="sr-Latn-CS" sz="2000" b="1" dirty="0" err="1">
                <a:solidFill>
                  <a:srgbClr val="FFC000"/>
                </a:solidFill>
              </a:rPr>
              <a:t>pancreaticosplenic</a:t>
            </a:r>
            <a:br>
              <a:rPr lang="en-GB" sz="2000" b="1" dirty="0">
                <a:solidFill>
                  <a:srgbClr val="FFC000"/>
                </a:solidFill>
              </a:rPr>
            </a:br>
            <a:r>
              <a:rPr lang="en-GB" sz="2000" b="1" dirty="0">
                <a:solidFill>
                  <a:srgbClr val="FFC000"/>
                </a:solidFill>
              </a:rPr>
              <a:t>  ligament.</a:t>
            </a:r>
            <a:br>
              <a:rPr lang="sr-Latn-CS" sz="2000" b="1" dirty="0"/>
            </a:br>
            <a:endParaRPr lang="sr-Latn-CS" sz="2000" b="1" dirty="0"/>
          </a:p>
          <a:p>
            <a:pPr>
              <a:buFontTx/>
              <a:buChar char="-"/>
              <a:defRPr/>
            </a:pPr>
            <a:r>
              <a:rPr lang="sr-Latn-CS" sz="2000" b="1" dirty="0"/>
              <a:t> </a:t>
            </a:r>
            <a:r>
              <a:rPr lang="en-GB" sz="2000" b="1" u="sng" dirty="0"/>
              <a:t>Root of transverse mesocolon </a:t>
            </a:r>
            <a:br>
              <a:rPr lang="en-GB" sz="2000" b="1" u="sng" dirty="0"/>
            </a:br>
            <a:r>
              <a:rPr lang="en-GB" sz="2000" b="1" dirty="0"/>
              <a:t>  attaches along the border between the head</a:t>
            </a:r>
            <a:br>
              <a:rPr lang="en-GB" sz="2000" b="1" dirty="0"/>
            </a:br>
            <a:r>
              <a:rPr lang="en-GB" sz="2000" b="1" dirty="0"/>
              <a:t>  and uncinate process of pancreas</a:t>
            </a:r>
            <a:r>
              <a:rPr lang="sr-Latn-CS" sz="2000" b="1" dirty="0"/>
              <a:t> </a:t>
            </a:r>
            <a:r>
              <a:rPr lang="en-GB" sz="2000" b="1" dirty="0"/>
              <a:t>and </a:t>
            </a:r>
            <a:br>
              <a:rPr lang="en-GB" sz="2000" b="1" dirty="0"/>
            </a:br>
            <a:r>
              <a:rPr lang="en-GB" sz="2000" b="1" dirty="0"/>
              <a:t>  along the anterior border of the head and tail</a:t>
            </a:r>
            <a:br>
              <a:rPr lang="en-GB" sz="2000" b="1" dirty="0"/>
            </a:br>
            <a:r>
              <a:rPr lang="en-GB" sz="2000" b="1" dirty="0"/>
              <a:t>  of pancreas</a:t>
            </a:r>
            <a:br>
              <a:rPr lang="sr-Latn-CS" sz="2000" b="1" dirty="0"/>
            </a:br>
            <a:endParaRPr lang="sr-Latn-CS" sz="2000" b="1" dirty="0"/>
          </a:p>
          <a:p>
            <a:pPr>
              <a:buFontTx/>
              <a:buChar char="-"/>
              <a:defRPr/>
            </a:pPr>
            <a:r>
              <a:rPr lang="sr-Latn-CS" sz="2000" b="1" dirty="0"/>
              <a:t> </a:t>
            </a:r>
            <a:r>
              <a:rPr lang="en-GB" sz="2000" b="1" u="sng" dirty="0"/>
              <a:t>Root of </a:t>
            </a:r>
            <a:r>
              <a:rPr lang="en-GB" sz="2000" b="1" u="sng" dirty="0" err="1"/>
              <a:t>mesenterium</a:t>
            </a:r>
            <a:br>
              <a:rPr lang="en-GB" sz="2000" b="1" u="sng" dirty="0"/>
            </a:br>
            <a:r>
              <a:rPr lang="en-GB" sz="2000" b="1" dirty="0"/>
              <a:t>  attaches to the anterior surface of </a:t>
            </a:r>
            <a:br>
              <a:rPr lang="en-GB" sz="2000" b="1" dirty="0"/>
            </a:br>
            <a:r>
              <a:rPr lang="en-GB" sz="2000" b="1" dirty="0"/>
              <a:t>  uncinate process of pancreas</a:t>
            </a:r>
            <a:endParaRPr lang="sr-Latn-CS" sz="2000" b="1" dirty="0"/>
          </a:p>
        </p:txBody>
      </p:sp>
      <p:pic>
        <p:nvPicPr>
          <p:cNvPr id="43012" name="Picture 2" descr="Duodenum in situ"/>
          <p:cNvPicPr>
            <a:picLocks noChangeArrowheads="1"/>
          </p:cNvPicPr>
          <p:nvPr/>
        </p:nvPicPr>
        <p:blipFill>
          <a:blip r:embed="rId2" cstate="print"/>
          <a:srcRect/>
          <a:stretch>
            <a:fillRect/>
          </a:stretch>
        </p:blipFill>
        <p:spPr bwMode="auto">
          <a:xfrm>
            <a:off x="5220072" y="1268760"/>
            <a:ext cx="3742144" cy="5012040"/>
          </a:xfrm>
          <a:prstGeom prst="rect">
            <a:avLst/>
          </a:prstGeom>
          <a:noFill/>
          <a:ln w="9525">
            <a:noFill/>
            <a:miter lim="800000"/>
            <a:headEnd/>
            <a:tailEnd/>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5" descr="pancreas grada"/>
          <p:cNvPicPr>
            <a:picLocks noGrp="1" noChangeAspect="1" noChangeArrowheads="1"/>
          </p:cNvPicPr>
          <p:nvPr>
            <p:ph/>
          </p:nvPr>
        </p:nvPicPr>
        <p:blipFill>
          <a:blip r:embed="rId3" cstate="print">
            <a:clrChange>
              <a:clrFrom>
                <a:srgbClr val="FFFFFA"/>
              </a:clrFrom>
              <a:clrTo>
                <a:srgbClr val="FFFFFA">
                  <a:alpha val="0"/>
                </a:srgbClr>
              </a:clrTo>
            </a:clrChange>
          </a:blip>
          <a:srcRect/>
          <a:stretch>
            <a:fillRect/>
          </a:stretch>
        </p:blipFill>
        <p:spPr>
          <a:xfrm>
            <a:off x="4357563" y="1619547"/>
            <a:ext cx="4786436" cy="4498308"/>
          </a:xfrm>
          <a:solidFill>
            <a:schemeClr val="tx1"/>
          </a:solidFill>
        </p:spPr>
      </p:pic>
      <p:sp>
        <p:nvSpPr>
          <p:cNvPr id="44035" name="Text Box 3"/>
          <p:cNvSpPr txBox="1">
            <a:spLocks noChangeArrowheads="1"/>
          </p:cNvSpPr>
          <p:nvPr/>
        </p:nvSpPr>
        <p:spPr bwMode="auto">
          <a:xfrm>
            <a:off x="3390106" y="160707"/>
            <a:ext cx="2363788" cy="579437"/>
          </a:xfrm>
          <a:prstGeom prst="rect">
            <a:avLst/>
          </a:prstGeom>
          <a:noFill/>
          <a:ln w="9525">
            <a:noFill/>
            <a:miter lim="800000"/>
            <a:headEnd/>
            <a:tailEnd/>
          </a:ln>
        </p:spPr>
        <p:txBody>
          <a:bodyPr wrap="none">
            <a:spAutoFit/>
          </a:bodyPr>
          <a:lstStyle/>
          <a:p>
            <a:r>
              <a:rPr lang="sr-Latn-CS" sz="3200" b="1" dirty="0">
                <a:solidFill>
                  <a:srgbClr val="FFC000"/>
                </a:solidFill>
              </a:rPr>
              <a:t>PANCREAS</a:t>
            </a:r>
            <a:endParaRPr lang="en-US" sz="3200" b="1" dirty="0">
              <a:solidFill>
                <a:srgbClr val="FFC000"/>
              </a:solidFill>
            </a:endParaRPr>
          </a:p>
        </p:txBody>
      </p:sp>
      <p:sp>
        <p:nvSpPr>
          <p:cNvPr id="4" name="TextBox 3"/>
          <p:cNvSpPr txBox="1"/>
          <p:nvPr/>
        </p:nvSpPr>
        <p:spPr>
          <a:xfrm>
            <a:off x="0" y="851654"/>
            <a:ext cx="4610878" cy="5601533"/>
          </a:xfrm>
          <a:prstGeom prst="rect">
            <a:avLst/>
          </a:prstGeom>
          <a:noFill/>
        </p:spPr>
        <p:txBody>
          <a:bodyPr wrap="none">
            <a:spAutoFit/>
          </a:bodyPr>
          <a:lstStyle/>
          <a:p>
            <a:pPr>
              <a:defRPr/>
            </a:pPr>
            <a:r>
              <a:rPr lang="en-GB" sz="2000" b="1" dirty="0"/>
              <a:t>STRUCTURE</a:t>
            </a:r>
            <a:r>
              <a:rPr lang="sr-Latn-CS" sz="2000" b="1" dirty="0"/>
              <a:t>:</a:t>
            </a:r>
          </a:p>
          <a:p>
            <a:pPr>
              <a:defRPr/>
            </a:pPr>
            <a:endParaRPr lang="sr-Latn-CS" dirty="0"/>
          </a:p>
          <a:p>
            <a:pPr>
              <a:buFont typeface="Arial" pitchFamily="34" charset="0"/>
              <a:buChar char="•"/>
              <a:defRPr/>
            </a:pPr>
            <a:r>
              <a:rPr lang="sr-Latn-CS" sz="2000" dirty="0">
                <a:solidFill>
                  <a:srgbClr val="FFC000"/>
                </a:solidFill>
              </a:rPr>
              <a:t> </a:t>
            </a:r>
            <a:r>
              <a:rPr lang="en-GB" sz="2000" b="1" dirty="0">
                <a:solidFill>
                  <a:srgbClr val="FFC000"/>
                </a:solidFill>
              </a:rPr>
              <a:t>Covering</a:t>
            </a:r>
            <a:br>
              <a:rPr lang="sr-Latn-CS" sz="2000" b="1" dirty="0"/>
            </a:br>
            <a:r>
              <a:rPr lang="sr-Latn-CS" sz="2000" b="1" dirty="0"/>
              <a:t>  - </a:t>
            </a:r>
            <a:r>
              <a:rPr lang="sr-Latn-CS" sz="2000" b="1" dirty="0" err="1"/>
              <a:t>capsula</a:t>
            </a:r>
            <a:r>
              <a:rPr lang="en-GB" sz="2000" b="1" dirty="0"/>
              <a:t> (fibrous tissue)</a:t>
            </a:r>
            <a:br>
              <a:rPr lang="sr-Latn-CS" sz="2000" b="1" dirty="0"/>
            </a:br>
            <a:br>
              <a:rPr lang="sr-Latn-CS" sz="2000" b="1" dirty="0"/>
            </a:br>
            <a:r>
              <a:rPr lang="sr-Latn-CS" sz="2000" b="1" dirty="0"/>
              <a:t>  -  </a:t>
            </a:r>
            <a:r>
              <a:rPr lang="sr-Latn-CS" sz="2000" b="1" dirty="0" err="1"/>
              <a:t>septa</a:t>
            </a:r>
            <a:r>
              <a:rPr lang="sr-Latn-CS" sz="2000" b="1" dirty="0"/>
              <a:t> </a:t>
            </a:r>
            <a:r>
              <a:rPr lang="sr-Latn-CS" sz="2000" b="1" dirty="0" err="1"/>
              <a:t>interlobularia</a:t>
            </a:r>
            <a:br>
              <a:rPr lang="en-GB" sz="2000" b="1" dirty="0"/>
            </a:br>
            <a:r>
              <a:rPr lang="en-GB" sz="2000" b="1" dirty="0"/>
              <a:t>   (extensions of </a:t>
            </a:r>
            <a:r>
              <a:rPr lang="en-GB" sz="2000" b="1" dirty="0" err="1"/>
              <a:t>fibrousc</a:t>
            </a:r>
            <a:r>
              <a:rPr lang="en-GB" sz="2000" b="1" dirty="0"/>
              <a:t> </a:t>
            </a:r>
            <a:r>
              <a:rPr lang="en-GB" sz="2000" b="1" dirty="0" err="1"/>
              <a:t>capsula</a:t>
            </a:r>
            <a:br>
              <a:rPr lang="sr-Latn-CS" sz="2000" b="1" dirty="0"/>
            </a:br>
            <a:r>
              <a:rPr lang="sr-Latn-CS" sz="2000" b="1" dirty="0"/>
              <a:t>   </a:t>
            </a:r>
            <a:r>
              <a:rPr lang="en-GB" sz="2000" b="1" dirty="0"/>
              <a:t>that divide parenchyma into lobules)</a:t>
            </a:r>
            <a:endParaRPr lang="sr-Latn-CS" sz="2000" b="1" dirty="0"/>
          </a:p>
          <a:p>
            <a:pPr>
              <a:defRPr/>
            </a:pPr>
            <a:endParaRPr lang="sr-Latn-CS" sz="2000" b="1" dirty="0"/>
          </a:p>
          <a:p>
            <a:pPr>
              <a:buFont typeface="Arial" pitchFamily="34" charset="0"/>
              <a:buChar char="•"/>
              <a:defRPr/>
            </a:pPr>
            <a:r>
              <a:rPr lang="sr-Latn-CS" sz="2000" b="1" dirty="0">
                <a:solidFill>
                  <a:srgbClr val="FFC000"/>
                </a:solidFill>
              </a:rPr>
              <a:t> </a:t>
            </a:r>
            <a:r>
              <a:rPr lang="en-GB" sz="2000" b="1" dirty="0">
                <a:solidFill>
                  <a:srgbClr val="FFC000"/>
                </a:solidFill>
              </a:rPr>
              <a:t>Parenchyma</a:t>
            </a:r>
            <a:endParaRPr lang="sr-Latn-CS" sz="2000" b="1" dirty="0">
              <a:solidFill>
                <a:srgbClr val="FFC000"/>
              </a:solidFill>
            </a:endParaRPr>
          </a:p>
          <a:p>
            <a:pPr>
              <a:defRPr/>
            </a:pPr>
            <a:br>
              <a:rPr lang="sr-Latn-CS" sz="2000" b="1" dirty="0"/>
            </a:br>
            <a:r>
              <a:rPr lang="sr-Latn-CS" sz="2000" b="1" dirty="0"/>
              <a:t>   </a:t>
            </a:r>
            <a:r>
              <a:rPr lang="sr-Latn-CS" sz="2000" b="1" dirty="0">
                <a:ln>
                  <a:solidFill>
                    <a:srgbClr val="FFC000"/>
                  </a:solidFill>
                </a:ln>
              </a:rPr>
              <a:t>1) </a:t>
            </a:r>
            <a:r>
              <a:rPr lang="en-GB" sz="2000" b="1" dirty="0">
                <a:ln>
                  <a:solidFill>
                    <a:srgbClr val="FFC000"/>
                  </a:solidFill>
                </a:ln>
              </a:rPr>
              <a:t>Exocrine part</a:t>
            </a:r>
            <a:br>
              <a:rPr lang="sr-Latn-CS" sz="2000" b="1" dirty="0"/>
            </a:br>
            <a:r>
              <a:rPr lang="sr-Latn-CS" sz="2000" b="1" dirty="0"/>
              <a:t>    - </a:t>
            </a:r>
            <a:r>
              <a:rPr lang="sr-Latn-CS" sz="2000" b="1" dirty="0" err="1"/>
              <a:t>lobuli</a:t>
            </a:r>
            <a:r>
              <a:rPr lang="sr-Latn-CS" sz="2000" b="1" dirty="0"/>
              <a:t> </a:t>
            </a:r>
            <a:r>
              <a:rPr lang="sr-Latn-CS" sz="2000" b="1" dirty="0" err="1"/>
              <a:t>pancreatis</a:t>
            </a:r>
            <a:r>
              <a:rPr lang="en-GB" sz="2000" b="1" dirty="0"/>
              <a:t> consisted of</a:t>
            </a:r>
            <a:br>
              <a:rPr lang="sr-Latn-CS" sz="2000" b="1" dirty="0"/>
            </a:br>
            <a:r>
              <a:rPr lang="sr-Latn-CS" sz="2000" b="1" dirty="0"/>
              <a:t>      </a:t>
            </a:r>
            <a:r>
              <a:rPr lang="en-GB" sz="2000" b="1" dirty="0"/>
              <a:t>clusters of cells (acini) that produce</a:t>
            </a:r>
            <a:br>
              <a:rPr lang="en-GB" sz="2000" b="1" dirty="0"/>
            </a:br>
            <a:r>
              <a:rPr lang="en-GB" sz="2000" b="1" dirty="0"/>
              <a:t>      </a:t>
            </a:r>
            <a:r>
              <a:rPr lang="en-GB" sz="2000" b="1" i="0" dirty="0">
                <a:effectLst/>
                <a:latin typeface="+mn-lt"/>
              </a:rPr>
              <a:t>digestive enzyme precursors,</a:t>
            </a:r>
            <a:br>
              <a:rPr lang="sr-Latn-CS" sz="2000" b="1" dirty="0"/>
            </a:br>
            <a:r>
              <a:rPr lang="sr-Latn-CS" sz="2000" b="1" dirty="0"/>
              <a:t>      </a:t>
            </a:r>
            <a:r>
              <a:rPr lang="en-GB" sz="2000" b="1" dirty="0"/>
              <a:t>and intralobular pancreatic ducts</a:t>
            </a:r>
            <a:endParaRPr lang="sr-Latn-CS" sz="2000" b="1" dirty="0"/>
          </a:p>
          <a:p>
            <a:pPr>
              <a:defRPr/>
            </a:pPr>
            <a:r>
              <a:rPr lang="sr-Latn-CS" sz="2000" b="1" dirty="0"/>
              <a:t>   </a:t>
            </a:r>
            <a:r>
              <a:rPr lang="sr-Latn-CS" sz="2000" b="1" dirty="0">
                <a:ln>
                  <a:solidFill>
                    <a:srgbClr val="FFC000"/>
                  </a:solidFill>
                </a:ln>
              </a:rPr>
              <a:t>2) </a:t>
            </a:r>
            <a:r>
              <a:rPr lang="en-GB" sz="2000" b="1" dirty="0">
                <a:ln>
                  <a:solidFill>
                    <a:srgbClr val="FFC000"/>
                  </a:solidFill>
                </a:ln>
              </a:rPr>
              <a:t>Endocrine part</a:t>
            </a:r>
            <a:br>
              <a:rPr lang="sr-Latn-CS" sz="2000" b="1" dirty="0"/>
            </a:br>
            <a:r>
              <a:rPr lang="sr-Latn-CS" sz="2000" b="1" dirty="0"/>
              <a:t>    - </a:t>
            </a:r>
            <a:r>
              <a:rPr lang="sr-Latn-CS" sz="2000" b="1" dirty="0" err="1"/>
              <a:t>Langerhans</a:t>
            </a:r>
            <a:r>
              <a:rPr lang="en-GB" sz="2000" b="1" dirty="0"/>
              <a:t>’s islets </a:t>
            </a:r>
            <a:endParaRPr lang="sr-Latn-CS" sz="2000" b="1" dirty="0"/>
          </a:p>
        </p:txBody>
      </p:sp>
      <p:cxnSp>
        <p:nvCxnSpPr>
          <p:cNvPr id="44037" name="Straight Arrow Connector 5"/>
          <p:cNvCxnSpPr>
            <a:cxnSpLocks noChangeShapeType="1"/>
          </p:cNvCxnSpPr>
          <p:nvPr/>
        </p:nvCxnSpPr>
        <p:spPr bwMode="auto">
          <a:xfrm rot="5400000">
            <a:off x="577776" y="2606675"/>
            <a:ext cx="357188" cy="1587"/>
          </a:xfrm>
          <a:prstGeom prst="straightConnector1">
            <a:avLst/>
          </a:prstGeom>
          <a:noFill/>
          <a:ln w="25400" algn="ctr">
            <a:solidFill>
              <a:schemeClr val="tx1"/>
            </a:solidFill>
            <a:round/>
            <a:headEnd/>
            <a:tailEnd type="arrow" w="med" len="med"/>
          </a:ln>
        </p:spPr>
      </p:cxn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lum bright="-12000" contrast="24000"/>
          </a:blip>
          <a:srcRect l="8636" t="10629" r="38902" b="43159"/>
          <a:stretch>
            <a:fillRect/>
          </a:stretch>
        </p:blipFill>
        <p:spPr bwMode="auto">
          <a:xfrm>
            <a:off x="4967536" y="4039851"/>
            <a:ext cx="4085820" cy="2741497"/>
          </a:xfrm>
          <a:prstGeom prst="rect">
            <a:avLst/>
          </a:prstGeom>
          <a:noFill/>
          <a:ln w="9525">
            <a:noFill/>
            <a:miter lim="800000"/>
            <a:headEnd/>
            <a:tailEnd/>
          </a:ln>
        </p:spPr>
      </p:pic>
      <p:pic>
        <p:nvPicPr>
          <p:cNvPr id="45059" name="Picture 4" descr="unlabeled pancreas a"/>
          <p:cNvPicPr>
            <a:picLocks noChangeArrowheads="1"/>
          </p:cNvPicPr>
          <p:nvPr/>
        </p:nvPicPr>
        <p:blipFill>
          <a:blip r:embed="rId3" cstate="print"/>
          <a:srcRect t="2185"/>
          <a:stretch>
            <a:fillRect/>
          </a:stretch>
        </p:blipFill>
        <p:spPr bwMode="auto">
          <a:xfrm>
            <a:off x="4967536" y="948690"/>
            <a:ext cx="4176464" cy="2697798"/>
          </a:xfrm>
          <a:prstGeom prst="rect">
            <a:avLst/>
          </a:prstGeom>
          <a:noFill/>
          <a:ln w="9525">
            <a:noFill/>
            <a:miter lim="800000"/>
            <a:headEnd/>
            <a:tailEnd/>
          </a:ln>
        </p:spPr>
      </p:pic>
      <p:sp>
        <p:nvSpPr>
          <p:cNvPr id="45060" name="Text Box 3"/>
          <p:cNvSpPr txBox="1">
            <a:spLocks noChangeArrowheads="1"/>
          </p:cNvSpPr>
          <p:nvPr/>
        </p:nvSpPr>
        <p:spPr bwMode="auto">
          <a:xfrm>
            <a:off x="0" y="0"/>
            <a:ext cx="5267596" cy="584775"/>
          </a:xfrm>
          <a:prstGeom prst="rect">
            <a:avLst/>
          </a:prstGeom>
          <a:noFill/>
          <a:ln w="9525">
            <a:noFill/>
            <a:miter lim="800000"/>
            <a:headEnd/>
            <a:tailEnd/>
          </a:ln>
        </p:spPr>
        <p:txBody>
          <a:bodyPr wrap="none">
            <a:spAutoFit/>
          </a:bodyPr>
          <a:lstStyle/>
          <a:p>
            <a:r>
              <a:rPr lang="sr-Latn-CS" sz="3200" b="1" dirty="0">
                <a:solidFill>
                  <a:srgbClr val="FFC000"/>
                </a:solidFill>
              </a:rPr>
              <a:t>PANCREAS (</a:t>
            </a:r>
            <a:r>
              <a:rPr lang="en-GB" sz="3200" b="1" dirty="0">
                <a:solidFill>
                  <a:srgbClr val="FFC000"/>
                </a:solidFill>
              </a:rPr>
              <a:t>exocrine ducts</a:t>
            </a:r>
            <a:r>
              <a:rPr lang="sr-Latn-CS" sz="3200" b="1" dirty="0">
                <a:solidFill>
                  <a:srgbClr val="FFC000"/>
                </a:solidFill>
              </a:rPr>
              <a:t>)</a:t>
            </a:r>
            <a:endParaRPr lang="en-US" sz="3200" b="1" dirty="0">
              <a:solidFill>
                <a:srgbClr val="FFC000"/>
              </a:solidFill>
            </a:endParaRPr>
          </a:p>
        </p:txBody>
      </p:sp>
      <p:sp>
        <p:nvSpPr>
          <p:cNvPr id="6" name="TextBox 5"/>
          <p:cNvSpPr txBox="1"/>
          <p:nvPr/>
        </p:nvSpPr>
        <p:spPr>
          <a:xfrm>
            <a:off x="0" y="777419"/>
            <a:ext cx="5146665" cy="5016758"/>
          </a:xfrm>
          <a:prstGeom prst="rect">
            <a:avLst/>
          </a:prstGeom>
          <a:noFill/>
        </p:spPr>
        <p:txBody>
          <a:bodyPr wrap="none">
            <a:spAutoFit/>
          </a:bodyPr>
          <a:lstStyle/>
          <a:p>
            <a:pPr>
              <a:defRPr/>
            </a:pPr>
            <a:r>
              <a:rPr lang="sr-Latn-CS" sz="2000" b="1" dirty="0"/>
              <a:t>- </a:t>
            </a:r>
            <a:r>
              <a:rPr lang="en-GB" sz="2000" b="1" dirty="0"/>
              <a:t>Intralobular pancreatic ducts drain</a:t>
            </a:r>
            <a:br>
              <a:rPr lang="en-GB" sz="2000" b="1" dirty="0"/>
            </a:br>
            <a:r>
              <a:rPr lang="en-GB" sz="2000" b="1" dirty="0"/>
              <a:t>  into main or accessory pancreatic ducts</a:t>
            </a:r>
            <a:endParaRPr lang="sr-Latn-CS" sz="2000" b="1" dirty="0"/>
          </a:p>
          <a:p>
            <a:pPr>
              <a:defRPr/>
            </a:pPr>
            <a:endParaRPr lang="en-GB" sz="2000" b="1" dirty="0">
              <a:ln>
                <a:solidFill>
                  <a:srgbClr val="FFC000"/>
                </a:solidFill>
              </a:ln>
            </a:endParaRPr>
          </a:p>
          <a:p>
            <a:pPr algn="l"/>
            <a:endParaRPr lang="en-GB" sz="2000" b="1" dirty="0">
              <a:ln>
                <a:solidFill>
                  <a:srgbClr val="FFC000"/>
                </a:solidFill>
              </a:ln>
            </a:endParaRPr>
          </a:p>
          <a:p>
            <a:pPr algn="l"/>
            <a:r>
              <a:rPr lang="sr-Latn-CS" sz="2000" b="1" dirty="0">
                <a:ln>
                  <a:solidFill>
                    <a:srgbClr val="FFC000"/>
                  </a:solidFill>
                </a:ln>
              </a:rPr>
              <a:t>1)</a:t>
            </a:r>
            <a:r>
              <a:rPr lang="en-GB" sz="2000" b="1" dirty="0">
                <a:ln>
                  <a:solidFill>
                    <a:srgbClr val="FFC000"/>
                  </a:solidFill>
                </a:ln>
              </a:rPr>
              <a:t> Main pancreatic duct</a:t>
            </a:r>
            <a:br>
              <a:rPr lang="en-GB" sz="2000" b="1" dirty="0">
                <a:ln>
                  <a:solidFill>
                    <a:srgbClr val="FFC000"/>
                  </a:solidFill>
                </a:ln>
              </a:rPr>
            </a:br>
            <a:r>
              <a:rPr lang="en-GB" sz="2000" b="1" dirty="0">
                <a:ln>
                  <a:solidFill>
                    <a:srgbClr val="FFC000"/>
                  </a:solidFill>
                </a:ln>
              </a:rPr>
              <a:t>  </a:t>
            </a:r>
            <a:r>
              <a:rPr lang="sr-Latn-CS" sz="2000" b="1" dirty="0">
                <a:ln>
                  <a:solidFill>
                    <a:srgbClr val="FFC000"/>
                  </a:solidFill>
                </a:ln>
              </a:rPr>
              <a:t> </a:t>
            </a:r>
            <a:r>
              <a:rPr lang="en-GB" sz="2000" b="1" dirty="0">
                <a:ln>
                  <a:solidFill>
                    <a:srgbClr val="FFC000"/>
                  </a:solidFill>
                </a:ln>
              </a:rPr>
              <a:t>(</a:t>
            </a:r>
            <a:r>
              <a:rPr lang="sr-Latn-CS" sz="2000" b="1" dirty="0" err="1">
                <a:ln>
                  <a:solidFill>
                    <a:srgbClr val="FFC000"/>
                  </a:solidFill>
                </a:ln>
              </a:rPr>
              <a:t>Ductus</a:t>
            </a:r>
            <a:r>
              <a:rPr lang="sr-Latn-CS" sz="2000" b="1" dirty="0">
                <a:ln>
                  <a:solidFill>
                    <a:srgbClr val="FFC000"/>
                  </a:solidFill>
                </a:ln>
              </a:rPr>
              <a:t> </a:t>
            </a:r>
            <a:r>
              <a:rPr lang="sr-Latn-CS" sz="2000" b="1" dirty="0" err="1">
                <a:ln>
                  <a:solidFill>
                    <a:srgbClr val="FFC000"/>
                  </a:solidFill>
                </a:ln>
              </a:rPr>
              <a:t>pancreaticus</a:t>
            </a:r>
            <a:r>
              <a:rPr lang="sr-Latn-CS" sz="2000" b="1" dirty="0">
                <a:ln>
                  <a:solidFill>
                    <a:srgbClr val="FFC000"/>
                  </a:solidFill>
                </a:ln>
              </a:rPr>
              <a:t> major</a:t>
            </a:r>
            <a:r>
              <a:rPr lang="en-GB" sz="2000" b="1" dirty="0">
                <a:ln>
                  <a:solidFill>
                    <a:srgbClr val="FFC000"/>
                  </a:solidFill>
                </a:ln>
              </a:rPr>
              <a:t> - </a:t>
            </a:r>
            <a:r>
              <a:rPr lang="sr-Latn-CS" sz="2000" b="1" dirty="0" err="1">
                <a:ln>
                  <a:solidFill>
                    <a:srgbClr val="FFC000"/>
                  </a:solidFill>
                </a:ln>
              </a:rPr>
              <a:t>Wirsung</a:t>
            </a:r>
            <a:r>
              <a:rPr lang="sr-Latn-CS" sz="2000" b="1" dirty="0">
                <a:ln>
                  <a:solidFill>
                    <a:srgbClr val="FFC000"/>
                  </a:solidFill>
                </a:ln>
              </a:rPr>
              <a:t>)</a:t>
            </a:r>
            <a:br>
              <a:rPr lang="sr-Latn-CS" sz="2000" b="1" dirty="0"/>
            </a:br>
            <a:r>
              <a:rPr lang="sr-Latn-CS" sz="2000" dirty="0"/>
              <a:t>   - </a:t>
            </a:r>
            <a:r>
              <a:rPr lang="en-GB" sz="2000" i="0" u="none" strike="noStrike" baseline="0" dirty="0">
                <a:latin typeface="+mn-lt"/>
              </a:rPr>
              <a:t>begins in the tail of the pancreas and</a:t>
            </a:r>
            <a:br>
              <a:rPr lang="en-GB" sz="2000" i="0" u="none" strike="noStrike" baseline="0" dirty="0">
                <a:latin typeface="+mn-lt"/>
              </a:rPr>
            </a:br>
            <a:r>
              <a:rPr lang="en-GB" sz="2000" i="0" u="none" strike="noStrike" baseline="0" dirty="0">
                <a:latin typeface="+mn-lt"/>
              </a:rPr>
              <a:t>     runs through the parenchyma of the gland</a:t>
            </a:r>
            <a:br>
              <a:rPr lang="en-GB" sz="2000" i="0" u="none" strike="noStrike" baseline="0" dirty="0">
                <a:latin typeface="+mn-lt"/>
              </a:rPr>
            </a:br>
            <a:r>
              <a:rPr lang="en-GB" sz="2000" i="0" u="none" strike="noStrike" baseline="0" dirty="0">
                <a:latin typeface="+mn-lt"/>
              </a:rPr>
              <a:t>     to the pancreatic head: here it turns inferiorly</a:t>
            </a:r>
            <a:br>
              <a:rPr lang="en-GB" sz="2000" i="0" u="none" strike="noStrike" baseline="0" dirty="0">
                <a:latin typeface="+mn-lt"/>
              </a:rPr>
            </a:br>
            <a:r>
              <a:rPr lang="en-GB" sz="2000" i="0" u="none" strike="noStrike" baseline="0" dirty="0">
                <a:latin typeface="+mn-lt"/>
              </a:rPr>
              <a:t>     and is closely related to</a:t>
            </a:r>
            <a:r>
              <a:rPr lang="en-GB" sz="2000" dirty="0">
                <a:latin typeface="+mn-lt"/>
              </a:rPr>
              <a:t> </a:t>
            </a:r>
            <a:r>
              <a:rPr lang="en-GB" sz="2000" i="0" u="none" strike="noStrike" baseline="0" dirty="0">
                <a:latin typeface="+mn-lt"/>
              </a:rPr>
              <a:t>the bile duct</a:t>
            </a:r>
            <a:r>
              <a:rPr lang="en-GB" sz="2000" dirty="0">
                <a:latin typeface="+mn-lt"/>
              </a:rPr>
              <a:t>.</a:t>
            </a:r>
            <a:br>
              <a:rPr lang="en-GB" sz="2000" b="1" dirty="0">
                <a:latin typeface="+mn-lt"/>
              </a:rPr>
            </a:br>
            <a:r>
              <a:rPr lang="en-GB" sz="2000" b="1" dirty="0">
                <a:latin typeface="+mn-lt"/>
              </a:rPr>
              <a:t>   - </a:t>
            </a:r>
            <a:r>
              <a:rPr lang="en-GB" sz="2000" b="0" i="0" u="none" strike="noStrike" baseline="0" dirty="0">
                <a:latin typeface="+mn-lt"/>
              </a:rPr>
              <a:t>The main pancreatic duct and bile duct usually</a:t>
            </a:r>
            <a:br>
              <a:rPr lang="en-GB" sz="2000" b="0" i="0" u="none" strike="noStrike" baseline="0" dirty="0">
                <a:latin typeface="+mn-lt"/>
              </a:rPr>
            </a:br>
            <a:r>
              <a:rPr lang="en-GB" sz="2000" b="0" i="0" u="none" strike="noStrike" baseline="0" dirty="0">
                <a:latin typeface="+mn-lt"/>
              </a:rPr>
              <a:t>     unite to form the short, dilated</a:t>
            </a:r>
          </a:p>
          <a:p>
            <a:pPr algn="l"/>
            <a:r>
              <a:rPr lang="en-GB" sz="2000" b="1" i="0" u="none" strike="noStrike" baseline="0" dirty="0">
                <a:latin typeface="+mn-lt"/>
              </a:rPr>
              <a:t>     hepatopancreatic ampulla (of </a:t>
            </a:r>
            <a:r>
              <a:rPr lang="en-GB" sz="2000" b="1" i="0" u="none" strike="noStrike" baseline="0" dirty="0" err="1">
                <a:latin typeface="+mn-lt"/>
              </a:rPr>
              <a:t>Vater</a:t>
            </a:r>
            <a:r>
              <a:rPr lang="en-GB" sz="2000" b="1" i="0" u="none" strike="noStrike" baseline="0" dirty="0">
                <a:latin typeface="+mn-lt"/>
              </a:rPr>
              <a:t>), </a:t>
            </a:r>
            <a:br>
              <a:rPr lang="en-GB" sz="2000" b="0" i="0" u="none" strike="noStrike" baseline="0" dirty="0">
                <a:latin typeface="+mn-lt"/>
              </a:rPr>
            </a:br>
            <a:r>
              <a:rPr lang="en-GB" sz="2000" b="0" i="0" u="none" strike="noStrike" baseline="0" dirty="0">
                <a:latin typeface="+mn-lt"/>
              </a:rPr>
              <a:t>      which opens into the descending part of the </a:t>
            </a:r>
            <a:br>
              <a:rPr lang="en-GB" sz="2000" b="0" i="0" u="none" strike="noStrike" baseline="0" dirty="0">
                <a:latin typeface="+mn-lt"/>
              </a:rPr>
            </a:br>
            <a:r>
              <a:rPr lang="en-GB" sz="2000" b="0" i="0" u="none" strike="noStrike" baseline="0" dirty="0">
                <a:latin typeface="+mn-lt"/>
              </a:rPr>
              <a:t>      duodenum at </a:t>
            </a:r>
            <a:r>
              <a:rPr lang="en-GB" sz="2000" b="1" i="1" u="none" strike="noStrike" baseline="0" dirty="0">
                <a:latin typeface="+mn-lt"/>
              </a:rPr>
              <a:t>major duodenal papilla</a:t>
            </a:r>
            <a:endParaRPr lang="en-GB" sz="2000" b="1" dirty="0">
              <a:latin typeface="+mn-lt"/>
            </a:endParaRPr>
          </a:p>
          <a:p>
            <a:pPr algn="l"/>
            <a:r>
              <a:rPr lang="sr-Latn-CS" sz="2000" b="1" dirty="0">
                <a:latin typeface="+mn-lt"/>
              </a:rPr>
              <a:t> </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cstate="print">
            <a:lum bright="-12000" contrast="24000"/>
          </a:blip>
          <a:srcRect l="8636" t="10629" r="38902" b="43159"/>
          <a:stretch>
            <a:fillRect/>
          </a:stretch>
        </p:blipFill>
        <p:spPr bwMode="auto">
          <a:xfrm>
            <a:off x="4967536" y="4039851"/>
            <a:ext cx="4085820" cy="2741497"/>
          </a:xfrm>
          <a:prstGeom prst="rect">
            <a:avLst/>
          </a:prstGeom>
          <a:noFill/>
          <a:ln w="9525">
            <a:noFill/>
            <a:miter lim="800000"/>
            <a:headEnd/>
            <a:tailEnd/>
          </a:ln>
        </p:spPr>
      </p:pic>
      <p:pic>
        <p:nvPicPr>
          <p:cNvPr id="45059" name="Picture 4" descr="unlabeled pancreas a"/>
          <p:cNvPicPr>
            <a:picLocks noChangeArrowheads="1"/>
          </p:cNvPicPr>
          <p:nvPr/>
        </p:nvPicPr>
        <p:blipFill>
          <a:blip r:embed="rId3" cstate="print"/>
          <a:srcRect t="2185"/>
          <a:stretch>
            <a:fillRect/>
          </a:stretch>
        </p:blipFill>
        <p:spPr bwMode="auto">
          <a:xfrm>
            <a:off x="4967536" y="948690"/>
            <a:ext cx="4176464" cy="2697798"/>
          </a:xfrm>
          <a:prstGeom prst="rect">
            <a:avLst/>
          </a:prstGeom>
          <a:noFill/>
          <a:ln w="9525">
            <a:noFill/>
            <a:miter lim="800000"/>
            <a:headEnd/>
            <a:tailEnd/>
          </a:ln>
        </p:spPr>
      </p:pic>
      <p:sp>
        <p:nvSpPr>
          <p:cNvPr id="45060" name="Text Box 3"/>
          <p:cNvSpPr txBox="1">
            <a:spLocks noChangeArrowheads="1"/>
          </p:cNvSpPr>
          <p:nvPr/>
        </p:nvSpPr>
        <p:spPr bwMode="auto">
          <a:xfrm>
            <a:off x="0" y="0"/>
            <a:ext cx="5267596" cy="584775"/>
          </a:xfrm>
          <a:prstGeom prst="rect">
            <a:avLst/>
          </a:prstGeom>
          <a:noFill/>
          <a:ln w="9525">
            <a:noFill/>
            <a:miter lim="800000"/>
            <a:headEnd/>
            <a:tailEnd/>
          </a:ln>
        </p:spPr>
        <p:txBody>
          <a:bodyPr wrap="none">
            <a:spAutoFit/>
          </a:bodyPr>
          <a:lstStyle/>
          <a:p>
            <a:r>
              <a:rPr lang="sr-Latn-CS" sz="3200" b="1" dirty="0">
                <a:solidFill>
                  <a:srgbClr val="FFC000"/>
                </a:solidFill>
              </a:rPr>
              <a:t>PANCREAS (</a:t>
            </a:r>
            <a:r>
              <a:rPr lang="en-GB" sz="3200" b="1" dirty="0">
                <a:solidFill>
                  <a:srgbClr val="FFC000"/>
                </a:solidFill>
              </a:rPr>
              <a:t>exocrine ducts</a:t>
            </a:r>
            <a:r>
              <a:rPr lang="sr-Latn-CS" sz="3200" b="1" dirty="0">
                <a:solidFill>
                  <a:srgbClr val="FFC000"/>
                </a:solidFill>
              </a:rPr>
              <a:t>)</a:t>
            </a:r>
            <a:endParaRPr lang="en-US" sz="3200" b="1" dirty="0">
              <a:solidFill>
                <a:srgbClr val="FFC000"/>
              </a:solidFill>
            </a:endParaRPr>
          </a:p>
        </p:txBody>
      </p:sp>
      <p:sp>
        <p:nvSpPr>
          <p:cNvPr id="6" name="TextBox 5"/>
          <p:cNvSpPr txBox="1"/>
          <p:nvPr/>
        </p:nvSpPr>
        <p:spPr>
          <a:xfrm>
            <a:off x="0" y="522556"/>
            <a:ext cx="5210978" cy="6247864"/>
          </a:xfrm>
          <a:prstGeom prst="rect">
            <a:avLst/>
          </a:prstGeom>
          <a:noFill/>
        </p:spPr>
        <p:txBody>
          <a:bodyPr wrap="none">
            <a:spAutoFit/>
          </a:bodyPr>
          <a:lstStyle/>
          <a:p>
            <a:pPr>
              <a:defRPr/>
            </a:pPr>
            <a:r>
              <a:rPr lang="sr-Latn-CS" sz="2000" b="1" dirty="0"/>
              <a:t>- </a:t>
            </a:r>
            <a:r>
              <a:rPr lang="en-GB" sz="2000" b="1" dirty="0"/>
              <a:t>Intralobular pancreatic ducts drain</a:t>
            </a:r>
            <a:br>
              <a:rPr lang="en-GB" sz="2000" b="1" dirty="0"/>
            </a:br>
            <a:r>
              <a:rPr lang="en-GB" sz="2000" b="1" dirty="0"/>
              <a:t>  into main or accessory pancreatic ducts</a:t>
            </a:r>
            <a:endParaRPr lang="sr-Latn-CS" sz="2000" b="1" dirty="0"/>
          </a:p>
          <a:p>
            <a:pPr>
              <a:defRPr/>
            </a:pPr>
            <a:endParaRPr lang="en-GB" sz="2000" b="1" dirty="0">
              <a:ln>
                <a:solidFill>
                  <a:srgbClr val="FFC000"/>
                </a:solidFill>
              </a:ln>
            </a:endParaRPr>
          </a:p>
          <a:p>
            <a:pPr algn="l"/>
            <a:r>
              <a:rPr lang="sr-Latn-CS" sz="2000" b="1" dirty="0">
                <a:ln>
                  <a:solidFill>
                    <a:srgbClr val="FFC000"/>
                  </a:solidFill>
                </a:ln>
              </a:rPr>
              <a:t>1)</a:t>
            </a:r>
            <a:r>
              <a:rPr lang="en-GB" sz="2000" b="1" dirty="0">
                <a:ln>
                  <a:solidFill>
                    <a:srgbClr val="FFC000"/>
                  </a:solidFill>
                </a:ln>
              </a:rPr>
              <a:t> Main pancreatic duct</a:t>
            </a:r>
            <a:br>
              <a:rPr lang="en-GB" sz="2000" b="1" dirty="0">
                <a:ln>
                  <a:solidFill>
                    <a:srgbClr val="FFC000"/>
                  </a:solidFill>
                </a:ln>
              </a:rPr>
            </a:br>
            <a:r>
              <a:rPr lang="en-GB" sz="2000" b="1" dirty="0">
                <a:ln>
                  <a:solidFill>
                    <a:srgbClr val="FFC000"/>
                  </a:solidFill>
                </a:ln>
              </a:rPr>
              <a:t>  </a:t>
            </a:r>
            <a:r>
              <a:rPr lang="sr-Latn-CS" sz="2000" b="1" dirty="0">
                <a:ln>
                  <a:solidFill>
                    <a:srgbClr val="FFC000"/>
                  </a:solidFill>
                </a:ln>
              </a:rPr>
              <a:t> </a:t>
            </a:r>
            <a:r>
              <a:rPr lang="en-GB" sz="2000" b="1" dirty="0">
                <a:ln>
                  <a:solidFill>
                    <a:srgbClr val="FFC000"/>
                  </a:solidFill>
                </a:ln>
              </a:rPr>
              <a:t>(</a:t>
            </a:r>
            <a:r>
              <a:rPr lang="sr-Latn-CS" sz="2000" b="1" dirty="0" err="1">
                <a:ln>
                  <a:solidFill>
                    <a:srgbClr val="FFC000"/>
                  </a:solidFill>
                </a:ln>
              </a:rPr>
              <a:t>Ductus</a:t>
            </a:r>
            <a:r>
              <a:rPr lang="sr-Latn-CS" sz="2000" b="1" dirty="0">
                <a:ln>
                  <a:solidFill>
                    <a:srgbClr val="FFC000"/>
                  </a:solidFill>
                </a:ln>
              </a:rPr>
              <a:t> </a:t>
            </a:r>
            <a:r>
              <a:rPr lang="sr-Latn-CS" sz="2000" b="1" dirty="0" err="1">
                <a:ln>
                  <a:solidFill>
                    <a:srgbClr val="FFC000"/>
                  </a:solidFill>
                </a:ln>
              </a:rPr>
              <a:t>pancreaticus</a:t>
            </a:r>
            <a:r>
              <a:rPr lang="sr-Latn-CS" sz="2000" b="1" dirty="0">
                <a:ln>
                  <a:solidFill>
                    <a:srgbClr val="FFC000"/>
                  </a:solidFill>
                </a:ln>
              </a:rPr>
              <a:t> major</a:t>
            </a:r>
            <a:r>
              <a:rPr lang="en-GB" sz="2000" b="1" dirty="0">
                <a:ln>
                  <a:solidFill>
                    <a:srgbClr val="FFC000"/>
                  </a:solidFill>
                </a:ln>
              </a:rPr>
              <a:t> - </a:t>
            </a:r>
            <a:r>
              <a:rPr lang="sr-Latn-CS" sz="2000" b="1" dirty="0" err="1">
                <a:ln>
                  <a:solidFill>
                    <a:srgbClr val="FFC000"/>
                  </a:solidFill>
                </a:ln>
              </a:rPr>
              <a:t>Wirsung</a:t>
            </a:r>
            <a:r>
              <a:rPr lang="sr-Latn-CS" sz="2000" b="1" dirty="0">
                <a:ln>
                  <a:solidFill>
                    <a:srgbClr val="FFC000"/>
                  </a:solidFill>
                </a:ln>
              </a:rPr>
              <a:t>)</a:t>
            </a:r>
            <a:br>
              <a:rPr lang="sr-Latn-CS" sz="2000" b="1" dirty="0"/>
            </a:br>
            <a:r>
              <a:rPr lang="sr-Latn-CS" sz="2000" dirty="0"/>
              <a:t>   - </a:t>
            </a:r>
            <a:r>
              <a:rPr lang="en-GB" sz="2000" i="0" u="none" strike="noStrike" baseline="0" dirty="0">
                <a:latin typeface="+mn-lt"/>
              </a:rPr>
              <a:t>begins in the tail of the pancreas and</a:t>
            </a:r>
            <a:br>
              <a:rPr lang="en-GB" sz="2000" i="0" u="none" strike="noStrike" baseline="0" dirty="0">
                <a:latin typeface="+mn-lt"/>
              </a:rPr>
            </a:br>
            <a:r>
              <a:rPr lang="en-GB" sz="2000" i="0" u="none" strike="noStrike" baseline="0" dirty="0">
                <a:latin typeface="+mn-lt"/>
              </a:rPr>
              <a:t>     runs through the parenchyma of the gland</a:t>
            </a:r>
            <a:br>
              <a:rPr lang="en-GB" sz="2000" i="0" u="none" strike="noStrike" baseline="0" dirty="0">
                <a:latin typeface="+mn-lt"/>
              </a:rPr>
            </a:br>
            <a:r>
              <a:rPr lang="en-GB" sz="2000" i="0" u="none" strike="noStrike" baseline="0" dirty="0">
                <a:latin typeface="+mn-lt"/>
              </a:rPr>
              <a:t>     to the pancreatic head: here it turns inferiorly</a:t>
            </a:r>
            <a:br>
              <a:rPr lang="en-GB" sz="2000" i="0" u="none" strike="noStrike" baseline="0" dirty="0">
                <a:latin typeface="+mn-lt"/>
              </a:rPr>
            </a:br>
            <a:r>
              <a:rPr lang="en-GB" sz="2000" i="0" u="none" strike="noStrike" baseline="0" dirty="0">
                <a:latin typeface="+mn-lt"/>
              </a:rPr>
              <a:t>     and is closely related to</a:t>
            </a:r>
            <a:r>
              <a:rPr lang="en-GB" sz="2000" dirty="0">
                <a:latin typeface="+mn-lt"/>
              </a:rPr>
              <a:t> </a:t>
            </a:r>
            <a:r>
              <a:rPr lang="en-GB" sz="2000" i="0" u="none" strike="noStrike" baseline="0" dirty="0">
                <a:latin typeface="+mn-lt"/>
              </a:rPr>
              <a:t>the bile duct</a:t>
            </a:r>
            <a:r>
              <a:rPr lang="en-GB" sz="2000" dirty="0">
                <a:latin typeface="+mn-lt"/>
              </a:rPr>
              <a:t>.</a:t>
            </a:r>
            <a:br>
              <a:rPr lang="en-GB" sz="2000" b="1" dirty="0">
                <a:latin typeface="+mn-lt"/>
              </a:rPr>
            </a:br>
            <a:r>
              <a:rPr lang="en-GB" sz="2000" b="1" dirty="0">
                <a:latin typeface="+mn-lt"/>
              </a:rPr>
              <a:t>   - </a:t>
            </a:r>
            <a:r>
              <a:rPr lang="en-GB" sz="2000" b="0" i="0" u="none" strike="noStrike" baseline="0" dirty="0">
                <a:latin typeface="+mn-lt"/>
              </a:rPr>
              <a:t>The main pancreatic duct and bile duct usually</a:t>
            </a:r>
            <a:br>
              <a:rPr lang="en-GB" sz="2000" b="0" i="0" u="none" strike="noStrike" baseline="0" dirty="0">
                <a:latin typeface="+mn-lt"/>
              </a:rPr>
            </a:br>
            <a:r>
              <a:rPr lang="en-GB" sz="2000" b="0" i="0" u="none" strike="noStrike" baseline="0" dirty="0">
                <a:latin typeface="+mn-lt"/>
              </a:rPr>
              <a:t>     unite to form the short, dilated</a:t>
            </a:r>
          </a:p>
          <a:p>
            <a:pPr algn="l"/>
            <a:r>
              <a:rPr lang="en-GB" sz="2000" b="1" i="0" u="none" strike="noStrike" baseline="0" dirty="0">
                <a:latin typeface="+mn-lt"/>
              </a:rPr>
              <a:t>     hepatopancreatic ampulla (of </a:t>
            </a:r>
            <a:r>
              <a:rPr lang="en-GB" sz="2000" b="1" i="0" u="none" strike="noStrike" baseline="0" dirty="0" err="1">
                <a:latin typeface="+mn-lt"/>
              </a:rPr>
              <a:t>Vater</a:t>
            </a:r>
            <a:r>
              <a:rPr lang="en-GB" sz="2000" b="1" i="0" u="none" strike="noStrike" baseline="0" dirty="0">
                <a:latin typeface="+mn-lt"/>
              </a:rPr>
              <a:t>), </a:t>
            </a:r>
            <a:br>
              <a:rPr lang="en-GB" sz="2000" b="0" i="0" u="none" strike="noStrike" baseline="0" dirty="0">
                <a:latin typeface="+mn-lt"/>
              </a:rPr>
            </a:br>
            <a:r>
              <a:rPr lang="en-GB" sz="2000" b="0" i="0" u="none" strike="noStrike" baseline="0" dirty="0">
                <a:latin typeface="+mn-lt"/>
              </a:rPr>
              <a:t>      which opens into the descending part of the </a:t>
            </a:r>
            <a:br>
              <a:rPr lang="en-GB" sz="2000" b="0" i="0" u="none" strike="noStrike" baseline="0" dirty="0">
                <a:latin typeface="+mn-lt"/>
              </a:rPr>
            </a:br>
            <a:r>
              <a:rPr lang="en-GB" sz="2000" b="0" i="0" u="none" strike="noStrike" baseline="0" dirty="0">
                <a:latin typeface="+mn-lt"/>
              </a:rPr>
              <a:t>      duodenum at </a:t>
            </a:r>
            <a:r>
              <a:rPr lang="en-GB" sz="2000" b="1" i="1" u="none" strike="noStrike" baseline="0" dirty="0">
                <a:latin typeface="+mn-lt"/>
              </a:rPr>
              <a:t>major duodenal papilla</a:t>
            </a:r>
            <a:endParaRPr lang="en-GB" sz="2000" b="1" dirty="0">
              <a:latin typeface="+mn-lt"/>
            </a:endParaRPr>
          </a:p>
          <a:p>
            <a:pPr algn="l"/>
            <a:r>
              <a:rPr lang="sr-Latn-CS" sz="2000" b="1" dirty="0">
                <a:ln>
                  <a:solidFill>
                    <a:srgbClr val="FFC000"/>
                  </a:solidFill>
                </a:ln>
              </a:rPr>
              <a:t>2) </a:t>
            </a:r>
            <a:r>
              <a:rPr lang="en-GB" sz="2000" b="1" dirty="0">
                <a:ln>
                  <a:solidFill>
                    <a:srgbClr val="FFC000"/>
                  </a:solidFill>
                </a:ln>
              </a:rPr>
              <a:t>Accessory pancreatic duct </a:t>
            </a:r>
            <a:br>
              <a:rPr lang="en-GB" sz="2000" b="1" dirty="0">
                <a:ln>
                  <a:solidFill>
                    <a:srgbClr val="FFC000"/>
                  </a:solidFill>
                </a:ln>
              </a:rPr>
            </a:br>
            <a:r>
              <a:rPr lang="en-GB" sz="2000" b="1" dirty="0">
                <a:ln>
                  <a:solidFill>
                    <a:srgbClr val="FFC000"/>
                  </a:solidFill>
                </a:ln>
              </a:rPr>
              <a:t>  (</a:t>
            </a:r>
            <a:r>
              <a:rPr lang="sr-Latn-CS" sz="2000" b="1" dirty="0" err="1">
                <a:ln>
                  <a:solidFill>
                    <a:srgbClr val="FFC000"/>
                  </a:solidFill>
                </a:ln>
              </a:rPr>
              <a:t>Ductus</a:t>
            </a:r>
            <a:r>
              <a:rPr lang="sr-Latn-CS" sz="2000" b="1" dirty="0">
                <a:ln>
                  <a:solidFill>
                    <a:srgbClr val="FFC000"/>
                  </a:solidFill>
                </a:ln>
              </a:rPr>
              <a:t> </a:t>
            </a:r>
            <a:r>
              <a:rPr lang="sr-Latn-CS" sz="2000" b="1" dirty="0" err="1">
                <a:ln>
                  <a:solidFill>
                    <a:srgbClr val="FFC000"/>
                  </a:solidFill>
                </a:ln>
              </a:rPr>
              <a:t>pancreaticus</a:t>
            </a:r>
            <a:r>
              <a:rPr lang="sr-Latn-CS" sz="2000" b="1" dirty="0">
                <a:ln>
                  <a:solidFill>
                    <a:srgbClr val="FFC000"/>
                  </a:solidFill>
                </a:ln>
              </a:rPr>
              <a:t> </a:t>
            </a:r>
            <a:r>
              <a:rPr lang="sr-Latn-CS" sz="2000" b="1" dirty="0" err="1">
                <a:ln>
                  <a:solidFill>
                    <a:srgbClr val="FFC000"/>
                  </a:solidFill>
                </a:ln>
              </a:rPr>
              <a:t>accessories</a:t>
            </a:r>
            <a:r>
              <a:rPr lang="en-GB" sz="2000" b="1" dirty="0">
                <a:ln>
                  <a:solidFill>
                    <a:srgbClr val="FFC000"/>
                  </a:solidFill>
                </a:ln>
              </a:rPr>
              <a:t>-</a:t>
            </a:r>
            <a:r>
              <a:rPr lang="sr-Latn-CS" sz="2000" b="1" dirty="0" err="1">
                <a:ln>
                  <a:solidFill>
                    <a:srgbClr val="FFC000"/>
                  </a:solidFill>
                </a:ln>
              </a:rPr>
              <a:t>Santorini</a:t>
            </a:r>
            <a:r>
              <a:rPr lang="sr-Latn-CS" sz="2000" b="1" dirty="0">
                <a:ln>
                  <a:solidFill>
                    <a:srgbClr val="FFC000"/>
                  </a:solidFill>
                </a:ln>
              </a:rPr>
              <a:t>)</a:t>
            </a:r>
          </a:p>
          <a:p>
            <a:pPr>
              <a:defRPr/>
            </a:pPr>
            <a:r>
              <a:rPr lang="sr-Latn-CS" sz="2000" b="1" dirty="0"/>
              <a:t>    - </a:t>
            </a:r>
            <a:r>
              <a:rPr lang="en-GB" sz="2000" dirty="0"/>
              <a:t>carries the pancreatic juice from the part</a:t>
            </a:r>
            <a:br>
              <a:rPr lang="en-GB" sz="2000" dirty="0"/>
            </a:br>
            <a:r>
              <a:rPr lang="en-GB" sz="2000" dirty="0"/>
              <a:t>      of the head of pancreas</a:t>
            </a:r>
          </a:p>
          <a:p>
            <a:pPr>
              <a:defRPr/>
            </a:pPr>
            <a:r>
              <a:rPr lang="en-GB" sz="2000" b="1" i="0" u="none" strike="noStrike" baseline="0" dirty="0">
                <a:latin typeface="+mn-lt"/>
              </a:rPr>
              <a:t>    - </a:t>
            </a:r>
            <a:r>
              <a:rPr lang="en-GB" sz="2000" b="0" i="0" u="none" strike="noStrike" baseline="0" dirty="0">
                <a:latin typeface="+mn-lt"/>
              </a:rPr>
              <a:t>opens into the descending part of the </a:t>
            </a:r>
            <a:br>
              <a:rPr lang="en-GB" sz="2000" b="0" i="0" u="none" strike="noStrike" baseline="0" dirty="0">
                <a:latin typeface="+mn-lt"/>
              </a:rPr>
            </a:br>
            <a:r>
              <a:rPr lang="en-GB" sz="2000" b="0" i="0" u="none" strike="noStrike" baseline="0" dirty="0">
                <a:latin typeface="+mn-lt"/>
              </a:rPr>
              <a:t>      duodenum at </a:t>
            </a:r>
            <a:r>
              <a:rPr lang="en-GB" sz="2000" b="1" i="1" u="none" strike="noStrike" baseline="0" dirty="0">
                <a:latin typeface="+mn-lt"/>
              </a:rPr>
              <a:t>major duodenal papilla</a:t>
            </a:r>
            <a:endParaRPr lang="sr-Latn-CS" dirty="0"/>
          </a:p>
        </p:txBody>
      </p:sp>
    </p:spTree>
    <p:extLst>
      <p:ext uri="{BB962C8B-B14F-4D97-AF65-F5344CB8AC3E}">
        <p14:creationId xmlns:p14="http://schemas.microsoft.com/office/powerpoint/2010/main" val="1022238295"/>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Vesica billiaris ductus top"/>
          <p:cNvPicPr>
            <a:picLocks noGrp="1" noChangeAspect="1" noChangeArrowheads="1"/>
          </p:cNvPicPr>
          <p:nvPr>
            <p:ph/>
          </p:nvPr>
        </p:nvPicPr>
        <p:blipFill>
          <a:blip r:embed="rId2" cstate="print"/>
          <a:srcRect/>
          <a:stretch>
            <a:fillRect/>
          </a:stretch>
        </p:blipFill>
        <p:spPr>
          <a:xfrm>
            <a:off x="2878138" y="0"/>
            <a:ext cx="6265862" cy="6858000"/>
          </a:xfrm>
          <a:noFill/>
        </p:spPr>
      </p:pic>
      <p:sp>
        <p:nvSpPr>
          <p:cNvPr id="139267" name="Text Box 3"/>
          <p:cNvSpPr txBox="1">
            <a:spLocks noChangeArrowheads="1"/>
          </p:cNvSpPr>
          <p:nvPr/>
        </p:nvSpPr>
        <p:spPr bwMode="auto">
          <a:xfrm>
            <a:off x="0" y="3716338"/>
            <a:ext cx="6443663" cy="1323975"/>
          </a:xfrm>
          <a:prstGeom prst="rect">
            <a:avLst/>
          </a:prstGeom>
          <a:noFill/>
          <a:ln w="9525">
            <a:noFill/>
            <a:miter lim="800000"/>
            <a:headEnd/>
            <a:tailEnd/>
          </a:ln>
          <a:effectLst/>
        </p:spPr>
        <p:txBody>
          <a:bodyPr>
            <a:spAutoFit/>
          </a:bodyPr>
          <a:lstStyle/>
          <a:p>
            <a:pPr>
              <a:defRPr/>
            </a:pPr>
            <a:r>
              <a:rPr lang="sr-Latn-CS" sz="2000" b="1" dirty="0">
                <a:solidFill>
                  <a:srgbClr val="FFC000"/>
                </a:solidFill>
                <a:effectLst>
                  <a:outerShdw blurRad="38100" dist="38100" dir="2700000" algn="tl">
                    <a:srgbClr val="000000"/>
                  </a:outerShdw>
                </a:effectLst>
              </a:rPr>
              <a:t>Ampulla hepatopancreatica (Vater)</a:t>
            </a:r>
          </a:p>
          <a:p>
            <a:pPr>
              <a:defRPr/>
            </a:pPr>
            <a:r>
              <a:rPr lang="sr-Latn-CS" sz="2000" b="1" dirty="0">
                <a:solidFill>
                  <a:srgbClr val="FFC000"/>
                </a:solidFill>
                <a:effectLst>
                  <a:outerShdw blurRad="38100" dist="38100" dir="2700000" algn="tl">
                    <a:srgbClr val="000000"/>
                  </a:outerShdw>
                </a:effectLst>
              </a:rPr>
              <a:t>      </a:t>
            </a:r>
            <a:r>
              <a:rPr lang="sr-Latn-CS" sz="2000" b="1" i="1" dirty="0">
                <a:solidFill>
                  <a:srgbClr val="FFC000"/>
                </a:solidFill>
                <a:effectLst>
                  <a:outerShdw blurRad="38100" dist="38100" dir="2700000" algn="tl">
                    <a:srgbClr val="000000"/>
                  </a:outerShdw>
                </a:effectLst>
              </a:rPr>
              <a:t>- m. sphincter ampullae hepatopancreaticae (Oddi)</a:t>
            </a:r>
          </a:p>
          <a:p>
            <a:pPr>
              <a:defRPr/>
            </a:pPr>
            <a:endParaRPr lang="sr-Latn-CS" sz="2000" b="1" i="1" dirty="0">
              <a:solidFill>
                <a:srgbClr val="FFC000"/>
              </a:solidFill>
              <a:effectLst>
                <a:outerShdw blurRad="38100" dist="38100" dir="2700000" algn="tl">
                  <a:srgbClr val="000000"/>
                </a:outerShdw>
              </a:effectLst>
            </a:endParaRPr>
          </a:p>
          <a:p>
            <a:pPr>
              <a:defRPr/>
            </a:pPr>
            <a:r>
              <a:rPr lang="sr-Latn-CS" sz="2000" b="1" dirty="0">
                <a:solidFill>
                  <a:srgbClr val="FFC000"/>
                </a:solidFill>
                <a:effectLst>
                  <a:outerShdw blurRad="38100" dist="38100" dir="2700000" algn="tl">
                    <a:srgbClr val="000000"/>
                  </a:outerShdw>
                </a:effectLst>
              </a:rPr>
              <a:t>Papilla duodeni major</a:t>
            </a:r>
            <a:endParaRPr lang="en-US" sz="2000" b="1" dirty="0">
              <a:solidFill>
                <a:srgbClr val="FFC000"/>
              </a:solidFill>
              <a:effectLst>
                <a:outerShdw blurRad="38100" dist="38100" dir="2700000" algn="tl">
                  <a:srgbClr val="000000"/>
                </a:outerShdw>
              </a:effectLst>
            </a:endParaRPr>
          </a:p>
        </p:txBody>
      </p:sp>
      <p:sp>
        <p:nvSpPr>
          <p:cNvPr id="46084" name="AutoShape 4"/>
          <p:cNvSpPr>
            <a:spLocks noChangeArrowheads="1"/>
          </p:cNvSpPr>
          <p:nvPr/>
        </p:nvSpPr>
        <p:spPr bwMode="auto">
          <a:xfrm>
            <a:off x="179388" y="4149725"/>
            <a:ext cx="71437" cy="503238"/>
          </a:xfrm>
          <a:prstGeom prst="downArrow">
            <a:avLst>
              <a:gd name="adj1" fmla="val 50000"/>
              <a:gd name="adj2" fmla="val 176113"/>
            </a:avLst>
          </a:prstGeom>
          <a:solidFill>
            <a:srgbClr val="A50021"/>
          </a:solidFill>
          <a:ln w="9525">
            <a:solidFill>
              <a:schemeClr val="tx1"/>
            </a:solidFill>
            <a:miter lim="800000"/>
            <a:headEnd/>
            <a:tailEnd/>
          </a:ln>
        </p:spPr>
        <p:txBody>
          <a:bodyPr wrap="none" anchor="ctr"/>
          <a:lstStyle/>
          <a:p>
            <a:endParaRPr lang="sr-Latn-C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l="7307" r="37537" b="38190"/>
          <a:stretch>
            <a:fillRect/>
          </a:stretch>
        </p:blipFill>
        <p:spPr bwMode="auto">
          <a:xfrm>
            <a:off x="4427984" y="2989658"/>
            <a:ext cx="4548906" cy="3823718"/>
          </a:xfrm>
          <a:prstGeom prst="rect">
            <a:avLst/>
          </a:prstGeom>
          <a:noFill/>
          <a:ln w="38100">
            <a:solidFill>
              <a:srgbClr val="FFFF00"/>
            </a:solidFill>
            <a:miter lim="800000"/>
            <a:headEnd/>
            <a:tailEnd/>
          </a:ln>
        </p:spPr>
      </p:pic>
      <p:sp>
        <p:nvSpPr>
          <p:cNvPr id="7171" name="Text Box 3"/>
          <p:cNvSpPr txBox="1">
            <a:spLocks noChangeArrowheads="1"/>
          </p:cNvSpPr>
          <p:nvPr/>
        </p:nvSpPr>
        <p:spPr bwMode="auto">
          <a:xfrm>
            <a:off x="2928938" y="0"/>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sp>
        <p:nvSpPr>
          <p:cNvPr id="4" name="TextBox 3"/>
          <p:cNvSpPr txBox="1"/>
          <p:nvPr/>
        </p:nvSpPr>
        <p:spPr>
          <a:xfrm>
            <a:off x="0" y="428604"/>
            <a:ext cx="8892480" cy="6494085"/>
          </a:xfrm>
          <a:prstGeom prst="rect">
            <a:avLst/>
          </a:prstGeom>
          <a:noFill/>
        </p:spPr>
        <p:txBody>
          <a:bodyPr wrap="square">
            <a:spAutoFit/>
          </a:bodyPr>
          <a:lstStyle/>
          <a:p>
            <a:pPr marL="342900" indent="-342900">
              <a:defRPr/>
            </a:pPr>
            <a:r>
              <a:rPr lang="sr-Latn-CS" b="1" dirty="0">
                <a:ln>
                  <a:solidFill>
                    <a:schemeClr val="tx1"/>
                  </a:solidFill>
                </a:ln>
                <a:solidFill>
                  <a:srgbClr val="FFC000"/>
                </a:solidFill>
                <a:latin typeface="Book Antiqua" pitchFamily="18" charset="0"/>
              </a:rPr>
              <a:t>2) </a:t>
            </a:r>
            <a:r>
              <a:rPr lang="en-GB" b="1" dirty="0">
                <a:ln>
                  <a:solidFill>
                    <a:schemeClr val="tx1"/>
                  </a:solidFill>
                </a:ln>
                <a:solidFill>
                  <a:srgbClr val="FFC000"/>
                </a:solidFill>
                <a:latin typeface="Book Antiqua" pitchFamily="18" charset="0"/>
              </a:rPr>
              <a:t>Visceral surface</a:t>
            </a:r>
            <a:endParaRPr lang="sr-Latn-CS" b="1" dirty="0">
              <a:ln>
                <a:solidFill>
                  <a:schemeClr val="tx1"/>
                </a:solidFill>
              </a:ln>
              <a:solidFill>
                <a:srgbClr val="FFC000"/>
              </a:solidFill>
              <a:latin typeface="Book Antiqua" pitchFamily="18" charset="0"/>
            </a:endParaRPr>
          </a:p>
          <a:p>
            <a:pPr marL="342900" indent="-342900">
              <a:buFontTx/>
              <a:buAutoNum type="arabicParenR"/>
              <a:defRPr/>
            </a:pPr>
            <a:endParaRPr lang="sr-Latn-CS" b="1" dirty="0">
              <a:ln>
                <a:solidFill>
                  <a:schemeClr val="tx1"/>
                </a:solidFill>
              </a:ln>
              <a:solidFill>
                <a:srgbClr val="FFC000"/>
              </a:solidFill>
              <a:latin typeface="Book Antiqua" pitchFamily="18" charset="0"/>
            </a:endParaRPr>
          </a:p>
          <a:p>
            <a:pPr marL="342900" indent="-342900">
              <a:defRPr/>
            </a:pPr>
            <a:r>
              <a:rPr lang="sr-Latn-CS" b="1" dirty="0" err="1">
                <a:ln>
                  <a:solidFill>
                    <a:srgbClr val="80E9F4"/>
                  </a:solidFill>
                </a:ln>
                <a:latin typeface="Book Antiqua" pitchFamily="18" charset="0"/>
              </a:rPr>
              <a:t>Fissura</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sagitalis</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dextra</a:t>
            </a:r>
            <a:endParaRPr lang="sr-Latn-CS" b="1" dirty="0">
              <a:ln>
                <a:solidFill>
                  <a:srgbClr val="80E9F4"/>
                </a:solidFill>
              </a:ln>
              <a:latin typeface="Book Antiqua" pitchFamily="18" charset="0"/>
            </a:endParaRPr>
          </a:p>
          <a:p>
            <a:pPr marL="342900" indent="-342900">
              <a:defRPr/>
            </a:pPr>
            <a:r>
              <a:rPr lang="sr-Latn-CS" b="1" dirty="0">
                <a:ln>
                  <a:solidFill>
                    <a:srgbClr val="80E9F4"/>
                  </a:solidFill>
                </a:ln>
                <a:latin typeface="Book Antiqua" pitchFamily="18" charset="0"/>
              </a:rPr>
              <a:t>  </a:t>
            </a:r>
            <a:r>
              <a:rPr lang="sr-Latn-CS" b="1" dirty="0">
                <a:latin typeface="Book Antiqua" pitchFamily="18" charset="0"/>
              </a:rPr>
              <a:t>* </a:t>
            </a:r>
            <a:r>
              <a:rPr lang="en-GB" b="1" dirty="0">
                <a:latin typeface="Book Antiqua" pitchFamily="18" charset="0"/>
              </a:rPr>
              <a:t>anterior part: </a:t>
            </a:r>
            <a:r>
              <a:rPr lang="sr-Latn-CS" b="1" dirty="0">
                <a:latin typeface="Book Antiqua" pitchFamily="18" charset="0"/>
              </a:rPr>
              <a:t>- </a:t>
            </a:r>
            <a:r>
              <a:rPr lang="sr-Latn-CS" b="1" dirty="0" err="1">
                <a:latin typeface="Book Antiqua" pitchFamily="18" charset="0"/>
              </a:rPr>
              <a:t>fossa</a:t>
            </a:r>
            <a:r>
              <a:rPr lang="sr-Latn-CS" b="1" dirty="0">
                <a:latin typeface="Book Antiqua" pitchFamily="18" charset="0"/>
              </a:rPr>
              <a:t> </a:t>
            </a:r>
            <a:r>
              <a:rPr lang="sr-Latn-CS" b="1" dirty="0" err="1">
                <a:latin typeface="Book Antiqua" pitchFamily="18" charset="0"/>
              </a:rPr>
              <a:t>vesicae</a:t>
            </a:r>
            <a:r>
              <a:rPr lang="sr-Latn-CS" b="1" dirty="0">
                <a:latin typeface="Book Antiqua" pitchFamily="18" charset="0"/>
              </a:rPr>
              <a:t> </a:t>
            </a:r>
            <a:r>
              <a:rPr lang="sr-Latn-CS" b="1" dirty="0" err="1">
                <a:latin typeface="Book Antiqua" pitchFamily="18" charset="0"/>
              </a:rPr>
              <a:t>biliaris</a:t>
            </a:r>
            <a:r>
              <a:rPr lang="en-GB" b="1" dirty="0">
                <a:latin typeface="Book Antiqua" pitchFamily="18" charset="0"/>
              </a:rPr>
              <a:t> (fossa for gallbladder)</a:t>
            </a:r>
            <a:endParaRPr lang="sr-Latn-CS" b="1" dirty="0">
              <a:latin typeface="Book Antiqua" pitchFamily="18" charset="0"/>
            </a:endParaRPr>
          </a:p>
          <a:p>
            <a:pPr marL="342900" indent="-342900">
              <a:defRPr/>
            </a:pPr>
            <a:r>
              <a:rPr lang="sr-Latn-CS" b="1" dirty="0">
                <a:ln>
                  <a:solidFill>
                    <a:srgbClr val="80E9F4"/>
                  </a:solidFill>
                </a:ln>
                <a:latin typeface="Book Antiqua" pitchFamily="18" charset="0"/>
              </a:rPr>
              <a:t>  </a:t>
            </a:r>
            <a:r>
              <a:rPr lang="sr-Latn-CS" b="1" dirty="0">
                <a:latin typeface="Book Antiqua" pitchFamily="18" charset="0"/>
              </a:rPr>
              <a:t>* </a:t>
            </a:r>
            <a:r>
              <a:rPr lang="en-GB" b="1" dirty="0">
                <a:latin typeface="Book Antiqua" pitchFamily="18" charset="0"/>
              </a:rPr>
              <a:t>posterior part</a:t>
            </a:r>
            <a:r>
              <a:rPr lang="sr-Latn-CS" b="1" dirty="0">
                <a:latin typeface="Book Antiqua" pitchFamily="18" charset="0"/>
              </a:rPr>
              <a:t>:</a:t>
            </a:r>
            <a:r>
              <a:rPr lang="en-GB" b="1" dirty="0">
                <a:latin typeface="Book Antiqua" pitchFamily="18" charset="0"/>
              </a:rPr>
              <a:t> </a:t>
            </a:r>
            <a:r>
              <a:rPr lang="sr-Latn-CS" b="1" dirty="0">
                <a:latin typeface="Book Antiqua" pitchFamily="18" charset="0"/>
              </a:rPr>
              <a:t>- </a:t>
            </a:r>
            <a:r>
              <a:rPr lang="sr-Latn-CS" b="1" dirty="0" err="1">
                <a:latin typeface="Book Antiqua" pitchFamily="18" charset="0"/>
              </a:rPr>
              <a:t>sulcus</a:t>
            </a:r>
            <a:r>
              <a:rPr lang="sr-Latn-CS" b="1" dirty="0">
                <a:latin typeface="Book Antiqua" pitchFamily="18" charset="0"/>
              </a:rPr>
              <a:t> v. </a:t>
            </a:r>
            <a:r>
              <a:rPr lang="sr-Latn-CS" b="1" dirty="0" err="1">
                <a:latin typeface="Book Antiqua" pitchFamily="18" charset="0"/>
              </a:rPr>
              <a:t>cavae</a:t>
            </a:r>
            <a:r>
              <a:rPr lang="sr-Latn-CS" b="1" dirty="0">
                <a:latin typeface="Book Antiqua" pitchFamily="18" charset="0"/>
              </a:rPr>
              <a:t> </a:t>
            </a:r>
            <a:r>
              <a:rPr lang="sr-Latn-CS" b="1" dirty="0" err="1">
                <a:latin typeface="Book Antiqua" pitchFamily="18" charset="0"/>
              </a:rPr>
              <a:t>inferior</a:t>
            </a:r>
            <a:r>
              <a:rPr lang="sr-Latn-CS" b="1" dirty="0">
                <a:latin typeface="Book Antiqua" pitchFamily="18" charset="0"/>
              </a:rPr>
              <a:t> </a:t>
            </a:r>
            <a:r>
              <a:rPr lang="en-GB" b="1" dirty="0">
                <a:latin typeface="Book Antiqua" pitchFamily="18" charset="0"/>
              </a:rPr>
              <a:t>(groove for the vena cava inferior)</a:t>
            </a:r>
            <a:endParaRPr lang="sr-Latn-CS" b="1" dirty="0">
              <a:latin typeface="Book Antiqua" pitchFamily="18" charset="0"/>
            </a:endParaRPr>
          </a:p>
          <a:p>
            <a:pPr marL="342900" indent="-342900">
              <a:defRPr/>
            </a:pPr>
            <a:endParaRPr lang="en-GB" b="1" dirty="0">
              <a:ln>
                <a:solidFill>
                  <a:srgbClr val="80E9F4"/>
                </a:solidFill>
              </a:ln>
              <a:latin typeface="Book Antiqua" pitchFamily="18" charset="0"/>
            </a:endParaRPr>
          </a:p>
          <a:p>
            <a:pPr marL="342900" indent="-342900">
              <a:defRPr/>
            </a:pPr>
            <a:r>
              <a:rPr lang="sr-Latn-CS" b="1" dirty="0" err="1">
                <a:ln>
                  <a:solidFill>
                    <a:srgbClr val="80E9F4"/>
                  </a:solidFill>
                </a:ln>
                <a:latin typeface="Book Antiqua" pitchFamily="18" charset="0"/>
              </a:rPr>
              <a:t>Fissura</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sagitalis</a:t>
            </a:r>
            <a:r>
              <a:rPr lang="sr-Latn-CS" b="1" dirty="0">
                <a:ln>
                  <a:solidFill>
                    <a:srgbClr val="80E9F4"/>
                  </a:solidFill>
                </a:ln>
                <a:latin typeface="Book Antiqua" pitchFamily="18" charset="0"/>
              </a:rPr>
              <a:t> </a:t>
            </a:r>
            <a:r>
              <a:rPr lang="sr-Latn-CS" b="1" dirty="0" err="1">
                <a:ln>
                  <a:solidFill>
                    <a:srgbClr val="80E9F4"/>
                  </a:solidFill>
                </a:ln>
                <a:latin typeface="Book Antiqua" pitchFamily="18" charset="0"/>
              </a:rPr>
              <a:t>sinistra</a:t>
            </a:r>
            <a:endParaRPr lang="sr-Latn-CS" b="1" dirty="0">
              <a:ln>
                <a:solidFill>
                  <a:srgbClr val="80E9F4"/>
                </a:solidFill>
              </a:ln>
              <a:latin typeface="Book Antiqua" pitchFamily="18" charset="0"/>
            </a:endParaRPr>
          </a:p>
          <a:p>
            <a:pPr marL="342900" indent="-342900">
              <a:defRPr/>
            </a:pPr>
            <a:r>
              <a:rPr lang="sr-Latn-CS" b="1" dirty="0">
                <a:ln>
                  <a:solidFill>
                    <a:srgbClr val="80E9F4"/>
                  </a:solidFill>
                </a:ln>
                <a:latin typeface="Book Antiqua" pitchFamily="18" charset="0"/>
              </a:rPr>
              <a:t>   </a:t>
            </a:r>
            <a:r>
              <a:rPr lang="sr-Latn-CS" b="1" dirty="0">
                <a:latin typeface="Book Antiqua" pitchFamily="18" charset="0"/>
              </a:rPr>
              <a:t>* </a:t>
            </a:r>
            <a:r>
              <a:rPr lang="en-GB" b="1" dirty="0">
                <a:latin typeface="Book Antiqua" pitchFamily="18" charset="0"/>
              </a:rPr>
              <a:t>anterior part</a:t>
            </a:r>
            <a:r>
              <a:rPr lang="sr-Latn-CS" b="1" dirty="0">
                <a:latin typeface="Book Antiqua" pitchFamily="18" charset="0"/>
              </a:rPr>
              <a:t>:</a:t>
            </a:r>
            <a:br>
              <a:rPr lang="sr-Latn-CS" b="1" dirty="0">
                <a:latin typeface="Book Antiqua" pitchFamily="18" charset="0"/>
              </a:rPr>
            </a:br>
            <a:r>
              <a:rPr lang="sr-Latn-CS" b="1" dirty="0">
                <a:latin typeface="Book Antiqua" pitchFamily="18" charset="0"/>
              </a:rPr>
              <a:t> - </a:t>
            </a:r>
            <a:r>
              <a:rPr lang="sr-Latn-CS" b="1" dirty="0" err="1">
                <a:latin typeface="Book Antiqua" pitchFamily="18" charset="0"/>
              </a:rPr>
              <a:t>fissura</a:t>
            </a:r>
            <a:r>
              <a:rPr lang="sr-Latn-CS" b="1" dirty="0">
                <a:latin typeface="Book Antiqua" pitchFamily="18" charset="0"/>
              </a:rPr>
              <a:t> </a:t>
            </a:r>
            <a:r>
              <a:rPr lang="sr-Latn-CS" b="1" dirty="0" err="1">
                <a:latin typeface="Book Antiqua" pitchFamily="18" charset="0"/>
              </a:rPr>
              <a:t>lig</a:t>
            </a:r>
            <a:r>
              <a:rPr lang="sr-Latn-CS" b="1" dirty="0">
                <a:latin typeface="Book Antiqua" pitchFamily="18" charset="0"/>
              </a:rPr>
              <a:t>. </a:t>
            </a:r>
            <a:r>
              <a:rPr lang="sr-Latn-CS" b="1" dirty="0" err="1">
                <a:latin typeface="Book Antiqua" pitchFamily="18" charset="0"/>
              </a:rPr>
              <a:t>teretis</a:t>
            </a:r>
            <a:r>
              <a:rPr lang="en-GB" b="1" dirty="0">
                <a:latin typeface="Book Antiqua" pitchFamily="18" charset="0"/>
              </a:rPr>
              <a:t> </a:t>
            </a:r>
            <a:r>
              <a:rPr lang="sr-Latn-CS" b="1" dirty="0">
                <a:latin typeface="Book Antiqua" pitchFamily="18" charset="0"/>
              </a:rPr>
              <a:t>(</a:t>
            </a:r>
            <a:r>
              <a:rPr lang="sr-Latn-CS" b="1" dirty="0" err="1">
                <a:latin typeface="Book Antiqua" pitchFamily="18" charset="0"/>
              </a:rPr>
              <a:t>lig</a:t>
            </a:r>
            <a:r>
              <a:rPr lang="sr-Latn-CS" b="1" dirty="0">
                <a:latin typeface="Book Antiqua" pitchFamily="18" charset="0"/>
              </a:rPr>
              <a:t>. </a:t>
            </a:r>
            <a:r>
              <a:rPr lang="sr-Latn-CS" b="1" dirty="0" err="1">
                <a:latin typeface="Book Antiqua" pitchFamily="18" charset="0"/>
              </a:rPr>
              <a:t>teres</a:t>
            </a:r>
            <a:r>
              <a:rPr lang="sr-Latn-CS" b="1" dirty="0">
                <a:latin typeface="Book Antiqua" pitchFamily="18" charset="0"/>
              </a:rPr>
              <a:t> </a:t>
            </a:r>
            <a:r>
              <a:rPr lang="sr-Latn-CS" b="1" dirty="0" err="1">
                <a:latin typeface="Book Antiqua" pitchFamily="18" charset="0"/>
              </a:rPr>
              <a:t>hepatis</a:t>
            </a:r>
            <a:r>
              <a:rPr lang="en-GB" b="1" dirty="0">
                <a:latin typeface="Book Antiqua" pitchFamily="18" charset="0"/>
              </a:rPr>
              <a:t>) (fissure for round ligament)</a:t>
            </a:r>
            <a:br>
              <a:rPr lang="en-GB" b="1" dirty="0">
                <a:latin typeface="Book Antiqua" pitchFamily="18" charset="0"/>
              </a:rPr>
            </a:br>
            <a:r>
              <a:rPr lang="en-GB" b="1" dirty="0">
                <a:latin typeface="Book Antiqua" pitchFamily="18" charset="0"/>
              </a:rPr>
              <a:t>    </a:t>
            </a:r>
            <a:r>
              <a:rPr lang="en-GB" sz="2000" b="0" i="0" u="none" strike="noStrike" baseline="0" dirty="0">
                <a:latin typeface="+mn-lt"/>
              </a:rPr>
              <a:t>fibrous remnant of the </a:t>
            </a:r>
            <a:r>
              <a:rPr lang="en-GB" sz="2000" b="0" i="1" u="none" strike="noStrike" baseline="0" dirty="0">
                <a:latin typeface="+mn-lt"/>
              </a:rPr>
              <a:t>umbilical vein)</a:t>
            </a:r>
            <a:br>
              <a:rPr lang="sr-Latn-CS" b="1" dirty="0">
                <a:latin typeface="Book Antiqua" pitchFamily="18" charset="0"/>
              </a:rPr>
            </a:br>
            <a:r>
              <a:rPr lang="sr-Latn-CS" b="1" dirty="0">
                <a:latin typeface="Book Antiqua" pitchFamily="18" charset="0"/>
              </a:rPr>
              <a:t>* </a:t>
            </a:r>
            <a:r>
              <a:rPr lang="en-GB" b="1" dirty="0">
                <a:latin typeface="Book Antiqua" pitchFamily="18" charset="0"/>
              </a:rPr>
              <a:t>posterior part</a:t>
            </a:r>
            <a:r>
              <a:rPr lang="sr-Latn-CS" b="1" dirty="0">
                <a:latin typeface="Book Antiqua" pitchFamily="18" charset="0"/>
              </a:rPr>
              <a:t>:</a:t>
            </a:r>
            <a:br>
              <a:rPr lang="sr-Latn-CS" b="1" dirty="0">
                <a:latin typeface="Book Antiqua" pitchFamily="18" charset="0"/>
              </a:rPr>
            </a:br>
            <a:r>
              <a:rPr lang="sr-Latn-CS" b="1" dirty="0">
                <a:latin typeface="Book Antiqua" pitchFamily="18" charset="0"/>
              </a:rPr>
              <a:t> - </a:t>
            </a:r>
            <a:r>
              <a:rPr lang="sr-Latn-CS" b="1" dirty="0" err="1">
                <a:latin typeface="Book Antiqua" pitchFamily="18" charset="0"/>
              </a:rPr>
              <a:t>fissure</a:t>
            </a:r>
            <a:r>
              <a:rPr lang="en-GB" b="1" dirty="0">
                <a:latin typeface="Book Antiqua" pitchFamily="18" charset="0"/>
              </a:rPr>
              <a:t>  for</a:t>
            </a:r>
            <a:r>
              <a:rPr lang="sr-Latn-CS" b="1" dirty="0">
                <a:latin typeface="Book Antiqua" pitchFamily="18" charset="0"/>
              </a:rPr>
              <a:t> </a:t>
            </a:r>
            <a:r>
              <a:rPr lang="en-GB" b="1" dirty="0">
                <a:latin typeface="Book Antiqua" pitchFamily="18" charset="0"/>
              </a:rPr>
              <a:t>venous ligament</a:t>
            </a:r>
            <a:endParaRPr lang="sr-Latn-CS" b="1" dirty="0">
              <a:latin typeface="Book Antiqua" pitchFamily="18" charset="0"/>
            </a:endParaRPr>
          </a:p>
          <a:p>
            <a:pPr marL="342900" indent="-342900">
              <a:defRPr/>
            </a:pPr>
            <a:r>
              <a:rPr lang="en-GB" b="1" dirty="0">
                <a:ln>
                  <a:solidFill>
                    <a:srgbClr val="80E9F4"/>
                  </a:solidFill>
                </a:ln>
                <a:latin typeface="Book Antiqua" pitchFamily="18" charset="0"/>
              </a:rPr>
              <a:t>          </a:t>
            </a:r>
            <a:r>
              <a:rPr lang="en-GB" sz="1800" b="0" i="0" u="none" strike="noStrike" baseline="0" dirty="0">
                <a:latin typeface="+mn-lt"/>
              </a:rPr>
              <a:t>fibrous remnant of the </a:t>
            </a:r>
            <a:r>
              <a:rPr lang="en-GB" sz="1800" b="0" i="1" u="none" strike="noStrike" baseline="0" dirty="0" err="1">
                <a:latin typeface="+mn-lt"/>
              </a:rPr>
              <a:t>fetal</a:t>
            </a:r>
            <a:r>
              <a:rPr lang="en-GB" sz="1800" b="0" i="1" u="none" strike="noStrike" baseline="0" dirty="0">
                <a:latin typeface="+mn-lt"/>
              </a:rPr>
              <a:t> ductus venosus</a:t>
            </a:r>
            <a:br>
              <a:rPr lang="en-GB" sz="1800" b="0" i="1" u="none" strike="noStrike" baseline="0" dirty="0">
                <a:latin typeface="+mn-lt"/>
              </a:rPr>
            </a:br>
            <a:r>
              <a:rPr lang="en-GB" sz="1800" b="0" u="none" strike="noStrike" baseline="0" dirty="0">
                <a:latin typeface="+mn-lt"/>
              </a:rPr>
              <a:t>    which </a:t>
            </a:r>
            <a:r>
              <a:rPr lang="en-GB" sz="1800" b="0" i="0" u="none" strike="noStrike" baseline="0" dirty="0">
                <a:latin typeface="+mn-lt"/>
              </a:rPr>
              <a:t>shunted blood from the umbilical </a:t>
            </a:r>
            <a:br>
              <a:rPr lang="en-GB" sz="1800" b="0" i="0" u="none" strike="noStrike" baseline="0" dirty="0">
                <a:latin typeface="+mn-lt"/>
              </a:rPr>
            </a:br>
            <a:r>
              <a:rPr lang="en-GB" sz="1800" b="0" i="0" u="none" strike="noStrike" baseline="0" dirty="0">
                <a:latin typeface="+mn-lt"/>
              </a:rPr>
              <a:t>    vein to the v. cava inferior</a:t>
            </a:r>
          </a:p>
          <a:p>
            <a:pPr marL="342900" indent="-342900">
              <a:defRPr/>
            </a:pPr>
            <a:endParaRPr lang="sr-Latn-CS" b="1" dirty="0">
              <a:ln>
                <a:solidFill>
                  <a:srgbClr val="80E9F4"/>
                </a:solidFill>
              </a:ln>
              <a:latin typeface="+mn-lt"/>
            </a:endParaRPr>
          </a:p>
          <a:p>
            <a:pPr marL="342900" indent="-342900">
              <a:defRPr/>
            </a:pPr>
            <a:r>
              <a:rPr lang="sr-Latn-CS" b="1" dirty="0">
                <a:ln>
                  <a:solidFill>
                    <a:srgbClr val="80E9F4"/>
                  </a:solidFill>
                </a:ln>
                <a:latin typeface="Book Antiqua" pitchFamily="18" charset="0"/>
              </a:rPr>
              <a:t>Porta hepatis</a:t>
            </a:r>
          </a:p>
          <a:p>
            <a:pPr marL="342900" indent="-342900">
              <a:defRPr/>
            </a:pPr>
            <a:r>
              <a:rPr lang="sr-Latn-CS" b="1" dirty="0">
                <a:latin typeface="Book Antiqua" pitchFamily="18" charset="0"/>
              </a:rPr>
              <a:t>   * </a:t>
            </a:r>
            <a:r>
              <a:rPr lang="en-GB" b="1" dirty="0">
                <a:latin typeface="Book Antiqua" pitchFamily="18" charset="0"/>
              </a:rPr>
              <a:t>structures that enter or leave</a:t>
            </a:r>
            <a:r>
              <a:rPr lang="sr-Latn-CS" b="1" dirty="0">
                <a:latin typeface="Book Antiqua" pitchFamily="18" charset="0"/>
              </a:rPr>
              <a:t>:</a:t>
            </a:r>
            <a:br>
              <a:rPr lang="sr-Latn-CS" b="1" dirty="0">
                <a:latin typeface="Book Antiqua" pitchFamily="18" charset="0"/>
              </a:rPr>
            </a:br>
            <a:r>
              <a:rPr lang="sr-Latn-CS" b="1" dirty="0">
                <a:latin typeface="Book Antiqua" pitchFamily="18" charset="0"/>
              </a:rPr>
              <a:t> - v. portae</a:t>
            </a:r>
            <a:br>
              <a:rPr lang="sr-Latn-CS" b="1" dirty="0">
                <a:latin typeface="Book Antiqua" pitchFamily="18" charset="0"/>
              </a:rPr>
            </a:br>
            <a:r>
              <a:rPr lang="sr-Latn-CS" b="1" dirty="0">
                <a:latin typeface="Book Antiqua" pitchFamily="18" charset="0"/>
              </a:rPr>
              <a:t> - a. hepatica propria</a:t>
            </a:r>
          </a:p>
          <a:p>
            <a:pPr marL="342900" indent="-342900">
              <a:defRPr/>
            </a:pPr>
            <a:r>
              <a:rPr lang="sr-Latn-CS" b="1" dirty="0">
                <a:ln>
                  <a:solidFill>
                    <a:srgbClr val="80E9F4"/>
                  </a:solidFill>
                </a:ln>
                <a:latin typeface="Book Antiqua" pitchFamily="18" charset="0"/>
              </a:rPr>
              <a:t>       </a:t>
            </a:r>
            <a:r>
              <a:rPr lang="sr-Latn-CS" b="1" dirty="0">
                <a:latin typeface="Book Antiqua" pitchFamily="18" charset="0"/>
              </a:rPr>
              <a:t>- ductus hepaticus dexter et sinister</a:t>
            </a:r>
            <a:br>
              <a:rPr lang="sr-Latn-CS" b="1" dirty="0">
                <a:latin typeface="Book Antiqua" pitchFamily="18" charset="0"/>
              </a:rPr>
            </a:br>
            <a:r>
              <a:rPr lang="sr-Latn-CS" b="1" dirty="0">
                <a:latin typeface="Book Antiqua" pitchFamily="18" charset="0"/>
              </a:rPr>
              <a:t> - </a:t>
            </a:r>
            <a:r>
              <a:rPr lang="en-GB" b="1" dirty="0">
                <a:latin typeface="Book Antiqua" pitchFamily="18" charset="0"/>
              </a:rPr>
              <a:t>hepatic lymphatic vessels</a:t>
            </a:r>
            <a:br>
              <a:rPr lang="en-GB" b="1" dirty="0">
                <a:latin typeface="Book Antiqua" pitchFamily="18" charset="0"/>
              </a:rPr>
            </a:br>
            <a:r>
              <a:rPr lang="sr-Latn-CS" b="1" dirty="0">
                <a:latin typeface="Book Antiqua" pitchFamily="18" charset="0"/>
              </a:rPr>
              <a:t> - </a:t>
            </a:r>
            <a:r>
              <a:rPr lang="en-GB" b="1" dirty="0">
                <a:latin typeface="Book Antiqua" pitchFamily="18" charset="0"/>
              </a:rPr>
              <a:t>hepatic nerve plexus</a:t>
            </a:r>
            <a:r>
              <a:rPr lang="sr-Latn-CS" b="1" dirty="0">
                <a:latin typeface="Book Antiqua" pitchFamily="18" charset="0"/>
              </a:rPr>
              <a:t>        </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descr="Graphic7"/>
          <p:cNvPicPr>
            <a:picLocks noGrp="1" noChangeAspect="1" noChangeArrowheads="1"/>
          </p:cNvPicPr>
          <p:nvPr>
            <p:ph idx="1"/>
          </p:nvPr>
        </p:nvPicPr>
        <p:blipFill>
          <a:blip r:embed="rId2" cstate="print"/>
          <a:srcRect/>
          <a:stretch>
            <a:fillRect/>
          </a:stretch>
        </p:blipFill>
        <p:spPr>
          <a:xfrm>
            <a:off x="0" y="2827338"/>
            <a:ext cx="4432300" cy="4030662"/>
          </a:xfrm>
          <a:noFill/>
        </p:spPr>
      </p:pic>
      <p:pic>
        <p:nvPicPr>
          <p:cNvPr id="25604" name="Picture 3" descr="Graphic6"/>
          <p:cNvPicPr>
            <a:picLocks noChangeAspect="1" noChangeArrowheads="1"/>
          </p:cNvPicPr>
          <p:nvPr/>
        </p:nvPicPr>
        <p:blipFill>
          <a:blip r:embed="rId3" cstate="print"/>
          <a:srcRect t="15050" b="9706"/>
          <a:stretch>
            <a:fillRect/>
          </a:stretch>
        </p:blipFill>
        <p:spPr bwMode="auto">
          <a:xfrm>
            <a:off x="5146335" y="199048"/>
            <a:ext cx="3483005" cy="2594000"/>
          </a:xfrm>
          <a:prstGeom prst="rect">
            <a:avLst/>
          </a:prstGeom>
          <a:noFill/>
          <a:ln w="9525">
            <a:noFill/>
            <a:miter lim="800000"/>
            <a:headEnd/>
            <a:tailEnd/>
          </a:ln>
        </p:spPr>
      </p:pic>
      <p:sp>
        <p:nvSpPr>
          <p:cNvPr id="5" name="Rectangle 2"/>
          <p:cNvSpPr txBox="1">
            <a:spLocks noRot="1" noChangeArrowheads="1"/>
          </p:cNvSpPr>
          <p:nvPr/>
        </p:nvSpPr>
        <p:spPr bwMode="auto">
          <a:xfrm>
            <a:off x="214313" y="285750"/>
            <a:ext cx="4186237" cy="939800"/>
          </a:xfrm>
          <a:prstGeom prst="rect">
            <a:avLst/>
          </a:prstGeom>
          <a:noFill/>
          <a:ln w="9525">
            <a:noFill/>
            <a:miter lim="800000"/>
            <a:headEnd/>
            <a:tailEnd/>
          </a:ln>
          <a:effectLst/>
        </p:spPr>
        <p:txBody>
          <a:bodyPr anchor="ctr"/>
          <a:lstStyle/>
          <a:p>
            <a:pPr eaLnBrk="1" hangingPunct="1">
              <a:defRPr/>
            </a:pPr>
            <a:r>
              <a:rPr lang="sr-Latn-CS" sz="2200" b="1" kern="0" dirty="0">
                <a:solidFill>
                  <a:schemeClr val="tx2"/>
                </a:solidFill>
                <a:effectLst>
                  <a:outerShdw blurRad="38100" dist="38100" dir="2700000" algn="tl">
                    <a:srgbClr val="000000"/>
                  </a:outerShdw>
                </a:effectLst>
                <a:latin typeface="+mj-lt"/>
                <a:ea typeface="+mj-ea"/>
                <a:cs typeface="+mj-cs"/>
              </a:rPr>
              <a:t>- papilla duodeni major (Vater)</a:t>
            </a:r>
            <a:endParaRPr lang="en-GB" sz="2200" b="1" kern="0" dirty="0">
              <a:solidFill>
                <a:schemeClr val="tx2"/>
              </a:solidFill>
              <a:effectLst>
                <a:outerShdw blurRad="38100" dist="38100" dir="2700000" algn="tl">
                  <a:srgbClr val="000000"/>
                </a:outerShdw>
              </a:effectLst>
              <a:latin typeface="+mj-lt"/>
              <a:ea typeface="+mj-ea"/>
              <a:cs typeface="+mj-cs"/>
            </a:endParaRPr>
          </a:p>
        </p:txBody>
      </p:sp>
      <p:cxnSp>
        <p:nvCxnSpPr>
          <p:cNvPr id="25606" name="Straight Arrow Connector 6"/>
          <p:cNvCxnSpPr>
            <a:cxnSpLocks noChangeShapeType="1"/>
          </p:cNvCxnSpPr>
          <p:nvPr/>
        </p:nvCxnSpPr>
        <p:spPr bwMode="auto">
          <a:xfrm>
            <a:off x="3214688" y="928688"/>
            <a:ext cx="3818894" cy="916136"/>
          </a:xfrm>
          <a:prstGeom prst="straightConnector1">
            <a:avLst/>
          </a:prstGeom>
          <a:noFill/>
          <a:ln w="25400" algn="ctr">
            <a:solidFill>
              <a:schemeClr val="bg2"/>
            </a:solidFill>
            <a:round/>
            <a:headEnd/>
            <a:tailEnd type="arrow" w="med" len="med"/>
          </a:ln>
        </p:spPr>
      </p:cxnSp>
      <p:sp>
        <p:nvSpPr>
          <p:cNvPr id="3" name="TextBox 2">
            <a:extLst>
              <a:ext uri="{FF2B5EF4-FFF2-40B4-BE49-F238E27FC236}">
                <a16:creationId xmlns:a16="http://schemas.microsoft.com/office/drawing/2014/main" id="{626213BD-1335-4CCB-62CC-6EA1E3196A49}"/>
              </a:ext>
            </a:extLst>
          </p:cNvPr>
          <p:cNvSpPr txBox="1"/>
          <p:nvPr/>
        </p:nvSpPr>
        <p:spPr>
          <a:xfrm>
            <a:off x="4605868" y="2827338"/>
            <a:ext cx="4563938" cy="4093428"/>
          </a:xfrm>
          <a:prstGeom prst="rect">
            <a:avLst/>
          </a:prstGeom>
          <a:noFill/>
        </p:spPr>
        <p:txBody>
          <a:bodyPr wrap="square">
            <a:spAutoFit/>
          </a:bodyPr>
          <a:lstStyle/>
          <a:p>
            <a:pPr algn="l"/>
            <a:r>
              <a:rPr lang="en-GB" sz="2000" b="0" i="0" u="none" strike="noStrike" baseline="0" dirty="0">
                <a:latin typeface="+mn-lt"/>
              </a:rPr>
              <a:t>The </a:t>
            </a:r>
            <a:r>
              <a:rPr lang="en-GB" sz="2000" b="1" i="0" u="none" strike="noStrike" baseline="0" dirty="0">
                <a:solidFill>
                  <a:srgbClr val="FFFF00"/>
                </a:solidFill>
                <a:latin typeface="+mn-lt"/>
              </a:rPr>
              <a:t>sphincter of the pancreatic duct </a:t>
            </a:r>
            <a:r>
              <a:rPr lang="en-GB" sz="2000" b="0" i="0" u="none" strike="noStrike" baseline="0" dirty="0">
                <a:latin typeface="+mn-lt"/>
              </a:rPr>
              <a:t>(around the terminal part of the</a:t>
            </a:r>
          </a:p>
          <a:p>
            <a:pPr algn="l"/>
            <a:r>
              <a:rPr lang="en-GB" sz="2000" b="0" i="0" u="none" strike="noStrike" baseline="0" dirty="0">
                <a:latin typeface="+mn-lt"/>
              </a:rPr>
              <a:t>pancreatic duct), the </a:t>
            </a:r>
            <a:r>
              <a:rPr lang="en-GB" sz="2000" b="1" i="0" u="none" strike="noStrike" baseline="0" dirty="0">
                <a:solidFill>
                  <a:srgbClr val="FFFF00"/>
                </a:solidFill>
                <a:latin typeface="+mn-lt"/>
              </a:rPr>
              <a:t>sphincter of the bile duct </a:t>
            </a:r>
            <a:r>
              <a:rPr lang="en-GB" sz="2000" b="0" i="0" u="none" strike="noStrike" baseline="0" dirty="0">
                <a:latin typeface="+mn-lt"/>
              </a:rPr>
              <a:t>(choledochal sphincter—around</a:t>
            </a:r>
          </a:p>
          <a:p>
            <a:pPr algn="l"/>
            <a:r>
              <a:rPr lang="en-GB" sz="2000" b="0" i="0" u="none" strike="noStrike" baseline="0" dirty="0">
                <a:latin typeface="+mn-lt"/>
              </a:rPr>
              <a:t>the termination of the bile duct), and the </a:t>
            </a:r>
            <a:r>
              <a:rPr lang="en-GB" sz="2000" b="1" i="0" u="none" strike="noStrike" baseline="0" dirty="0">
                <a:solidFill>
                  <a:srgbClr val="FFFF00"/>
                </a:solidFill>
                <a:latin typeface="+mn-lt"/>
              </a:rPr>
              <a:t>hepatopancreatic sphincter (of Oddi)—</a:t>
            </a:r>
          </a:p>
          <a:p>
            <a:pPr algn="l"/>
            <a:r>
              <a:rPr lang="en-GB" sz="2000" b="1" i="0" u="none" strike="noStrike" baseline="0" dirty="0">
                <a:solidFill>
                  <a:srgbClr val="FFFF00"/>
                </a:solidFill>
                <a:latin typeface="+mn-lt"/>
              </a:rPr>
              <a:t>around the hepatopancreatic ampulla</a:t>
            </a:r>
            <a:r>
              <a:rPr lang="en-GB" sz="2000" dirty="0">
                <a:solidFill>
                  <a:srgbClr val="FFFF00"/>
                </a:solidFill>
                <a:latin typeface="+mn-lt"/>
              </a:rPr>
              <a:t> – </a:t>
            </a:r>
            <a:br>
              <a:rPr lang="en-GB" sz="2000" dirty="0">
                <a:solidFill>
                  <a:srgbClr val="FFFF00"/>
                </a:solidFill>
                <a:latin typeface="+mn-lt"/>
              </a:rPr>
            </a:br>
            <a:r>
              <a:rPr lang="en-GB" sz="2000" b="0" i="0" u="none" strike="noStrike" baseline="0" dirty="0">
                <a:latin typeface="+mn-lt"/>
              </a:rPr>
              <a:t>are smooth muscle sphincters that</a:t>
            </a:r>
          </a:p>
          <a:p>
            <a:pPr algn="l"/>
            <a:r>
              <a:rPr lang="en-GB" sz="2000" b="0" i="0" u="none" strike="noStrike" baseline="0" dirty="0">
                <a:latin typeface="+mn-lt"/>
              </a:rPr>
              <a:t>prevent reflux of digestive secretions and duodenal content. Of these, only the</a:t>
            </a:r>
          </a:p>
          <a:p>
            <a:pPr algn="l"/>
            <a:r>
              <a:rPr lang="en-GB" sz="2000" b="0" i="0" u="none" strike="noStrike" baseline="0" dirty="0">
                <a:latin typeface="+mn-lt"/>
              </a:rPr>
              <a:t>sphincter of the bile duct plays a significant role in controlling the flow of digestive secretion (bile) into the duodenum.</a:t>
            </a:r>
            <a:endParaRPr lang="sr-Latn-CS" sz="2400" b="1" dirty="0">
              <a:latin typeface="+mn-lt"/>
            </a:endParaRPr>
          </a:p>
        </p:txBody>
      </p:sp>
    </p:spTree>
    <p:extLst>
      <p:ext uri="{BB962C8B-B14F-4D97-AF65-F5344CB8AC3E}">
        <p14:creationId xmlns:p14="http://schemas.microsoft.com/office/powerpoint/2010/main" val="3431174798"/>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6968"/>
            <a:ext cx="8229600" cy="633412"/>
          </a:xfrm>
        </p:spPr>
        <p:txBody>
          <a:bodyPr/>
          <a:lstStyle/>
          <a:p>
            <a:pPr eaLnBrk="1" hangingPunct="1">
              <a:defRPr/>
            </a:pPr>
            <a:r>
              <a:rPr lang="en-GB" sz="3200" dirty="0">
                <a:solidFill>
                  <a:srgbClr val="FB0540"/>
                </a:solidFill>
              </a:rPr>
              <a:t>Arterial vascularization of pancreas</a:t>
            </a:r>
            <a:endParaRPr lang="en-US" sz="3200" dirty="0">
              <a:solidFill>
                <a:srgbClr val="FB0540"/>
              </a:solidFill>
            </a:endParaRPr>
          </a:p>
        </p:txBody>
      </p:sp>
      <p:pic>
        <p:nvPicPr>
          <p:cNvPr id="47108" name="Picture 2"/>
          <p:cNvPicPr>
            <a:picLocks noChangeAspect="1" noChangeArrowheads="1"/>
          </p:cNvPicPr>
          <p:nvPr/>
        </p:nvPicPr>
        <p:blipFill>
          <a:blip r:embed="rId2" cstate="print"/>
          <a:srcRect l="7788" r="37685" b="37549"/>
          <a:stretch>
            <a:fillRect/>
          </a:stretch>
        </p:blipFill>
        <p:spPr bwMode="auto">
          <a:xfrm>
            <a:off x="5000625" y="3660775"/>
            <a:ext cx="3722688" cy="3197225"/>
          </a:xfrm>
          <a:prstGeom prst="rect">
            <a:avLst/>
          </a:prstGeom>
          <a:noFill/>
          <a:ln w="9525">
            <a:noFill/>
            <a:miter lim="800000"/>
            <a:headEnd/>
            <a:tailEnd/>
          </a:ln>
        </p:spPr>
      </p:pic>
      <p:sp>
        <p:nvSpPr>
          <p:cNvPr id="2" name="Rectangle 3">
            <a:extLst>
              <a:ext uri="{FF2B5EF4-FFF2-40B4-BE49-F238E27FC236}">
                <a16:creationId xmlns:a16="http://schemas.microsoft.com/office/drawing/2014/main" id="{47223FCF-2ED0-970E-E21D-F24541F1E657}"/>
              </a:ext>
            </a:extLst>
          </p:cNvPr>
          <p:cNvSpPr txBox="1">
            <a:spLocks/>
          </p:cNvSpPr>
          <p:nvPr/>
        </p:nvSpPr>
        <p:spPr bwMode="auto">
          <a:xfrm>
            <a:off x="107504" y="660380"/>
            <a:ext cx="9144000" cy="3384376"/>
          </a:xfrm>
          <a:prstGeom prst="rect">
            <a:avLst/>
          </a:prstGeom>
          <a:solidFill>
            <a:schemeClr val="tx1">
              <a:alpha val="100000"/>
            </a:schemeClr>
          </a:solid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eaLnBrk="1" hangingPunct="1">
              <a:lnSpc>
                <a:spcPct val="90000"/>
              </a:lnSpc>
              <a:defRPr/>
            </a:pPr>
            <a:r>
              <a:rPr lang="en-GB" altLang="en-US" sz="1800" b="1" kern="0" dirty="0">
                <a:solidFill>
                  <a:srgbClr val="FFC000"/>
                </a:solidFill>
                <a:effectLst>
                  <a:outerShdw blurRad="38100" dist="38100" dir="2700000" algn="tl">
                    <a:srgbClr val="C0C0C0"/>
                  </a:outerShdw>
                </a:effectLst>
              </a:rPr>
              <a:t>The head and neck of pancreas</a:t>
            </a:r>
          </a:p>
          <a:p>
            <a:pPr marL="0" indent="0" eaLnBrk="1" hangingPunct="1">
              <a:lnSpc>
                <a:spcPct val="90000"/>
              </a:lnSpc>
              <a:buNone/>
              <a:defRPr/>
            </a:pPr>
            <a:r>
              <a:rPr lang="en-GB" altLang="en-US" sz="1800" b="1" kern="0" dirty="0">
                <a:solidFill>
                  <a:srgbClr val="990000"/>
                </a:solidFill>
                <a:effectLst>
                  <a:outerShdw blurRad="38100" dist="38100" dir="2700000" algn="tl">
                    <a:srgbClr val="C0C0C0"/>
                  </a:outerShdw>
                </a:effectLst>
              </a:rPr>
              <a:t>       Anterior pancreaticoduodenal arterial arcade</a:t>
            </a:r>
            <a:endParaRPr lang="sr-Cyrl-CS" altLang="en-US" sz="1800" b="1" kern="0" dirty="0">
              <a:solidFill>
                <a:srgbClr val="990000"/>
              </a:solidFill>
              <a:effectLst>
                <a:outerShdw blurRad="38100" dist="38100" dir="2700000" algn="tl">
                  <a:srgbClr val="C0C0C0"/>
                </a:outerShdw>
              </a:effectLst>
            </a:endParaRPr>
          </a:p>
          <a:p>
            <a:pPr eaLnBrk="1" hangingPunct="1">
              <a:lnSpc>
                <a:spcPct val="90000"/>
              </a:lnSpc>
              <a:buFont typeface="Wingdings" pitchFamily="2" charset="2"/>
              <a:buNone/>
              <a:defRPr/>
            </a:pPr>
            <a:r>
              <a:rPr lang="sr-Latn-CS" altLang="en-US" sz="1800" b="1" kern="0" dirty="0">
                <a:effectLst>
                  <a:outerShdw blurRad="38100" dist="38100" dir="2700000" algn="tl">
                    <a:srgbClr val="C0C0C0"/>
                  </a:outerShdw>
                </a:effectLst>
              </a:rPr>
              <a:t>	</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a.pan</a:t>
            </a:r>
            <a:r>
              <a:rPr lang="en-GB" altLang="en-US" sz="1800" b="1" kern="0" dirty="0">
                <a:solidFill>
                  <a:schemeClr val="bg2"/>
                </a:solidFill>
                <a:effectLst>
                  <a:outerShdw blurRad="38100" dist="38100" dir="2700000" algn="tl">
                    <a:srgbClr val="C0C0C0"/>
                  </a:outerShdw>
                </a:effectLst>
              </a:rPr>
              <a:t>c</a:t>
            </a:r>
            <a:r>
              <a:rPr lang="sr-Latn-CS" altLang="en-US" sz="1800" b="1" kern="0" dirty="0" err="1">
                <a:solidFill>
                  <a:schemeClr val="bg2"/>
                </a:solidFill>
                <a:effectLst>
                  <a:outerShdw blurRad="38100" dist="38100" dir="2700000" algn="tl">
                    <a:srgbClr val="C0C0C0"/>
                  </a:outerShdw>
                </a:effectLst>
              </a:rPr>
              <a:t>reaticoduodenalis</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superior</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anterior</a:t>
            </a:r>
            <a:r>
              <a:rPr lang="sr-Latn-CS" altLang="en-US" sz="1800" b="1" kern="0" dirty="0">
                <a:solidFill>
                  <a:schemeClr val="bg2"/>
                </a:solidFill>
                <a:effectLst>
                  <a:outerShdw blurRad="38100" dist="38100" dir="2700000" algn="tl">
                    <a:srgbClr val="C0C0C0"/>
                  </a:outerShdw>
                </a:effectLst>
              </a:rPr>
              <a:t> </a:t>
            </a:r>
            <a:r>
              <a:rPr lang="en-GB" altLang="en-US" sz="1800" b="1" kern="0" dirty="0">
                <a:solidFill>
                  <a:schemeClr val="bg2"/>
                </a:solidFill>
                <a:effectLst>
                  <a:outerShdw blurRad="38100" dist="38100" dir="2700000" algn="tl">
                    <a:srgbClr val="C0C0C0"/>
                  </a:outerShdw>
                </a:effectLst>
              </a:rPr>
              <a:t> (branch of </a:t>
            </a:r>
            <a:r>
              <a:rPr lang="sr-Latn-CS" altLang="en-US" sz="1800" b="1" kern="0" dirty="0" err="1">
                <a:solidFill>
                  <a:schemeClr val="bg2"/>
                </a:solidFill>
                <a:effectLst>
                  <a:outerShdw blurRad="38100" dist="38100" dir="2700000" algn="tl">
                    <a:srgbClr val="C0C0C0"/>
                  </a:outerShdw>
                </a:effectLst>
              </a:rPr>
              <a:t>a.gastroduodenalis</a:t>
            </a:r>
            <a:r>
              <a:rPr lang="sr-Latn-CS" altLang="en-US" sz="1800" b="1" kern="0" dirty="0">
                <a:solidFill>
                  <a:schemeClr val="bg2"/>
                </a:solidFill>
                <a:effectLst>
                  <a:outerShdw blurRad="38100" dist="38100" dir="2700000" algn="tl">
                    <a:srgbClr val="C0C0C0"/>
                  </a:outerShdw>
                </a:effectLst>
              </a:rPr>
              <a:t>)</a:t>
            </a:r>
          </a:p>
          <a:p>
            <a:pPr eaLnBrk="1" hangingPunct="1">
              <a:lnSpc>
                <a:spcPct val="90000"/>
              </a:lnSpc>
              <a:buFont typeface="Wingdings" pitchFamily="2" charset="2"/>
              <a:buNone/>
              <a:defRPr/>
            </a:pPr>
            <a:r>
              <a:rPr lang="sr-Latn-CS" altLang="en-US" sz="1800" b="1" kern="0" dirty="0">
                <a:solidFill>
                  <a:schemeClr val="bg2"/>
                </a:solidFill>
                <a:effectLst>
                  <a:outerShdw blurRad="38100" dist="38100" dir="2700000" algn="tl">
                    <a:srgbClr val="C0C0C0"/>
                  </a:outerShdw>
                </a:effectLst>
              </a:rPr>
              <a:t>	- </a:t>
            </a:r>
            <a:r>
              <a:rPr lang="sr-Latn-CS" altLang="en-US" sz="1800" b="1" kern="0" dirty="0" err="1">
                <a:solidFill>
                  <a:schemeClr val="bg2"/>
                </a:solidFill>
                <a:effectLst>
                  <a:outerShdw blurRad="38100" dist="38100" dir="2700000" algn="tl">
                    <a:srgbClr val="C0C0C0"/>
                  </a:outerShdw>
                </a:effectLst>
              </a:rPr>
              <a:t>a.pan</a:t>
            </a:r>
            <a:r>
              <a:rPr lang="en-GB" altLang="en-US" sz="1800" b="1" kern="0" dirty="0">
                <a:solidFill>
                  <a:schemeClr val="bg2"/>
                </a:solidFill>
                <a:effectLst>
                  <a:outerShdw blurRad="38100" dist="38100" dir="2700000" algn="tl">
                    <a:srgbClr val="C0C0C0"/>
                  </a:outerShdw>
                </a:effectLst>
              </a:rPr>
              <a:t>c</a:t>
            </a:r>
            <a:r>
              <a:rPr lang="sr-Latn-CS" altLang="en-US" sz="1800" b="1" kern="0" dirty="0" err="1">
                <a:solidFill>
                  <a:schemeClr val="bg2"/>
                </a:solidFill>
                <a:effectLst>
                  <a:outerShdw blurRad="38100" dist="38100" dir="2700000" algn="tl">
                    <a:srgbClr val="C0C0C0"/>
                  </a:outerShdw>
                </a:effectLst>
              </a:rPr>
              <a:t>reaticoduodenalis</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inferior</a:t>
            </a:r>
            <a:r>
              <a:rPr lang="sr-Latn-CS" altLang="en-US" sz="1800" b="1" kern="0" dirty="0">
                <a:solidFill>
                  <a:schemeClr val="bg2"/>
                </a:solidFill>
                <a:effectLst>
                  <a:outerShdw blurRad="38100" dist="38100" dir="2700000" algn="tl">
                    <a:srgbClr val="C0C0C0"/>
                  </a:outerShdw>
                </a:effectLst>
              </a:rPr>
              <a:t> – </a:t>
            </a:r>
            <a:r>
              <a:rPr lang="sr-Latn-CS" altLang="en-US" sz="1800" b="1" kern="0" dirty="0" err="1">
                <a:solidFill>
                  <a:schemeClr val="bg2"/>
                </a:solidFill>
                <a:effectLst>
                  <a:outerShdw blurRad="38100" dist="38100" dir="2700000" algn="tl">
                    <a:srgbClr val="C0C0C0"/>
                  </a:outerShdw>
                </a:effectLst>
              </a:rPr>
              <a:t>ramus</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anterior</a:t>
            </a:r>
            <a:r>
              <a:rPr lang="sr-Latn-CS" altLang="en-US" sz="1800" b="1" kern="0" dirty="0">
                <a:solidFill>
                  <a:schemeClr val="bg2"/>
                </a:solidFill>
                <a:effectLst>
                  <a:outerShdw blurRad="38100" dist="38100" dir="2700000" algn="tl">
                    <a:srgbClr val="C0C0C0"/>
                  </a:outerShdw>
                </a:effectLst>
              </a:rPr>
              <a:t> (</a:t>
            </a:r>
            <a:r>
              <a:rPr lang="en-GB" altLang="en-US" sz="1800" b="1" kern="0" dirty="0">
                <a:solidFill>
                  <a:schemeClr val="bg2"/>
                </a:solidFill>
                <a:effectLst>
                  <a:outerShdw blurRad="38100" dist="38100" dir="2700000" algn="tl">
                    <a:srgbClr val="C0C0C0"/>
                  </a:outerShdw>
                </a:effectLst>
              </a:rPr>
              <a:t>branch </a:t>
            </a:r>
            <a:r>
              <a:rPr lang="sr-Latn-CS" altLang="en-US" sz="1800" b="1" kern="0" dirty="0" err="1">
                <a:solidFill>
                  <a:schemeClr val="bg2"/>
                </a:solidFill>
                <a:effectLst>
                  <a:outerShdw blurRad="38100" dist="38100" dir="2700000" algn="tl">
                    <a:srgbClr val="C0C0C0"/>
                  </a:outerShdw>
                </a:effectLst>
              </a:rPr>
              <a:t>a.mesenterica</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sup</a:t>
            </a:r>
            <a:r>
              <a:rPr lang="en-GB" altLang="en-US" sz="1800" b="1" kern="0" dirty="0" err="1">
                <a:solidFill>
                  <a:schemeClr val="bg2"/>
                </a:solidFill>
                <a:effectLst>
                  <a:outerShdw blurRad="38100" dist="38100" dir="2700000" algn="tl">
                    <a:srgbClr val="C0C0C0"/>
                  </a:outerShdw>
                </a:effectLst>
              </a:rPr>
              <a:t>erior</a:t>
            </a:r>
            <a:r>
              <a:rPr lang="sr-Latn-CS" altLang="en-US" sz="1800" b="1" kern="0" dirty="0">
                <a:solidFill>
                  <a:schemeClr val="bg2"/>
                </a:solidFill>
                <a:effectLst>
                  <a:outerShdw blurRad="38100" dist="38100" dir="2700000" algn="tl">
                    <a:srgbClr val="C0C0C0"/>
                  </a:outerShdw>
                </a:effectLst>
              </a:rPr>
              <a:t>)</a:t>
            </a:r>
          </a:p>
          <a:p>
            <a:pPr eaLnBrk="1" hangingPunct="1">
              <a:lnSpc>
                <a:spcPct val="90000"/>
              </a:lnSpc>
              <a:buFont typeface="Wingdings" pitchFamily="2" charset="2"/>
              <a:buNone/>
              <a:defRPr/>
            </a:pPr>
            <a:r>
              <a:rPr lang="sr-Latn-CS" altLang="en-US" sz="1800" b="1" kern="0" dirty="0">
                <a:effectLst>
                  <a:outerShdw blurRad="38100" dist="38100" dir="2700000" algn="tl">
                    <a:srgbClr val="C0C0C0"/>
                  </a:outerShdw>
                </a:effectLst>
              </a:rPr>
              <a:t>	</a:t>
            </a:r>
          </a:p>
          <a:p>
            <a:pPr eaLnBrk="1" hangingPunct="1">
              <a:lnSpc>
                <a:spcPct val="90000"/>
              </a:lnSpc>
              <a:buFont typeface="Wingdings" pitchFamily="2" charset="2"/>
              <a:buNone/>
              <a:defRPr/>
            </a:pPr>
            <a:r>
              <a:rPr lang="sr-Latn-CS" altLang="en-US" sz="1800" b="1" kern="0" dirty="0">
                <a:effectLst>
                  <a:outerShdw blurRad="38100" dist="38100" dir="2700000" algn="tl">
                    <a:srgbClr val="C0C0C0"/>
                  </a:outerShdw>
                </a:effectLst>
              </a:rPr>
              <a:t>	</a:t>
            </a:r>
            <a:r>
              <a:rPr lang="sr-Cyrl-CS" altLang="en-US" sz="1800" b="1" kern="0" dirty="0">
                <a:solidFill>
                  <a:srgbClr val="990000"/>
                </a:solidFill>
                <a:effectLst>
                  <a:outerShdw blurRad="38100" dist="38100" dir="2700000" algn="tl">
                    <a:srgbClr val="C0C0C0"/>
                  </a:outerShdw>
                </a:effectLst>
              </a:rPr>
              <a:t> </a:t>
            </a:r>
            <a:r>
              <a:rPr lang="en-GB" altLang="en-US" sz="1800" b="1" kern="0" dirty="0">
                <a:solidFill>
                  <a:srgbClr val="990000"/>
                </a:solidFill>
                <a:effectLst>
                  <a:outerShdw blurRad="38100" dist="38100" dir="2700000" algn="tl">
                    <a:srgbClr val="C0C0C0"/>
                  </a:outerShdw>
                </a:effectLst>
              </a:rPr>
              <a:t>Posterior pancreaticoduodenal arterial arcade</a:t>
            </a:r>
            <a:endParaRPr lang="sr-Cyrl-CS" altLang="en-US" sz="1800" b="1" kern="0" dirty="0">
              <a:solidFill>
                <a:srgbClr val="990000"/>
              </a:solidFill>
              <a:effectLst>
                <a:outerShdw blurRad="38100" dist="38100" dir="2700000" algn="tl">
                  <a:srgbClr val="C0C0C0"/>
                </a:outerShdw>
              </a:effectLst>
            </a:endParaRPr>
          </a:p>
          <a:p>
            <a:pPr eaLnBrk="1" hangingPunct="1">
              <a:lnSpc>
                <a:spcPct val="90000"/>
              </a:lnSpc>
              <a:buFont typeface="Wingdings" pitchFamily="2" charset="2"/>
              <a:buNone/>
              <a:defRPr/>
            </a:pPr>
            <a:r>
              <a:rPr lang="sr-Latn-CS" altLang="en-US" sz="1800" b="1" kern="0" dirty="0">
                <a:effectLst>
                  <a:outerShdw blurRad="38100" dist="38100" dir="2700000" algn="tl">
                    <a:srgbClr val="C0C0C0"/>
                  </a:outerShdw>
                </a:effectLst>
              </a:rPr>
              <a:t>	</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a.pan</a:t>
            </a:r>
            <a:r>
              <a:rPr lang="en-GB" altLang="en-US" sz="1800" b="1" kern="0" dirty="0">
                <a:solidFill>
                  <a:schemeClr val="bg2"/>
                </a:solidFill>
                <a:effectLst>
                  <a:outerShdw blurRad="38100" dist="38100" dir="2700000" algn="tl">
                    <a:srgbClr val="C0C0C0"/>
                  </a:outerShdw>
                </a:effectLst>
              </a:rPr>
              <a:t>c</a:t>
            </a:r>
            <a:r>
              <a:rPr lang="sr-Latn-CS" altLang="en-US" sz="1800" b="1" kern="0" dirty="0" err="1">
                <a:solidFill>
                  <a:schemeClr val="bg2"/>
                </a:solidFill>
                <a:effectLst>
                  <a:outerShdw blurRad="38100" dist="38100" dir="2700000" algn="tl">
                    <a:srgbClr val="C0C0C0"/>
                  </a:outerShdw>
                </a:effectLst>
              </a:rPr>
              <a:t>reaticoduodenalis</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superior</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posterior</a:t>
            </a:r>
            <a:r>
              <a:rPr lang="sr-Latn-CS" altLang="en-US" sz="1800" b="1" kern="0" dirty="0">
                <a:solidFill>
                  <a:schemeClr val="bg2"/>
                </a:solidFill>
                <a:effectLst>
                  <a:outerShdw blurRad="38100" dist="38100" dir="2700000" algn="tl">
                    <a:srgbClr val="C0C0C0"/>
                  </a:outerShdw>
                </a:effectLst>
              </a:rPr>
              <a:t> (</a:t>
            </a:r>
            <a:r>
              <a:rPr lang="en-GB" altLang="en-US" sz="1800" b="1" kern="0" dirty="0">
                <a:solidFill>
                  <a:schemeClr val="bg2"/>
                </a:solidFill>
                <a:effectLst>
                  <a:outerShdw blurRad="38100" dist="38100" dir="2700000" algn="tl">
                    <a:srgbClr val="C0C0C0"/>
                  </a:outerShdw>
                </a:effectLst>
              </a:rPr>
              <a:t>branch of </a:t>
            </a:r>
            <a:r>
              <a:rPr lang="sr-Latn-CS" altLang="en-US" sz="1800" b="1" kern="0" dirty="0" err="1">
                <a:solidFill>
                  <a:schemeClr val="bg2"/>
                </a:solidFill>
                <a:effectLst>
                  <a:outerShdw blurRad="38100" dist="38100" dir="2700000" algn="tl">
                    <a:srgbClr val="C0C0C0"/>
                  </a:outerShdw>
                </a:effectLst>
              </a:rPr>
              <a:t>a.gastroduodenalis</a:t>
            </a:r>
            <a:r>
              <a:rPr lang="sr-Latn-CS" altLang="en-US" sz="1800" b="1" kern="0" dirty="0">
                <a:solidFill>
                  <a:schemeClr val="bg2"/>
                </a:solidFill>
                <a:effectLst>
                  <a:outerShdw blurRad="38100" dist="38100" dir="2700000" algn="tl">
                    <a:srgbClr val="C0C0C0"/>
                  </a:outerShdw>
                </a:effectLst>
              </a:rPr>
              <a:t>)</a:t>
            </a:r>
          </a:p>
          <a:p>
            <a:pPr eaLnBrk="1" hangingPunct="1">
              <a:lnSpc>
                <a:spcPct val="90000"/>
              </a:lnSpc>
              <a:buFont typeface="Wingdings" pitchFamily="2" charset="2"/>
              <a:buNone/>
              <a:defRPr/>
            </a:pPr>
            <a:r>
              <a:rPr lang="sr-Latn-CS" altLang="en-US" sz="1800" b="1" kern="0" dirty="0">
                <a:solidFill>
                  <a:schemeClr val="bg2"/>
                </a:solidFill>
                <a:effectLst>
                  <a:outerShdw blurRad="38100" dist="38100" dir="2700000" algn="tl">
                    <a:srgbClr val="C0C0C0"/>
                  </a:outerShdw>
                </a:effectLst>
              </a:rPr>
              <a:t>	- </a:t>
            </a:r>
            <a:r>
              <a:rPr lang="sr-Latn-CS" altLang="en-US" sz="1800" b="1" kern="0" dirty="0" err="1">
                <a:solidFill>
                  <a:schemeClr val="bg2"/>
                </a:solidFill>
                <a:effectLst>
                  <a:outerShdw blurRad="38100" dist="38100" dir="2700000" algn="tl">
                    <a:srgbClr val="C0C0C0"/>
                  </a:outerShdw>
                </a:effectLst>
              </a:rPr>
              <a:t>a.pan</a:t>
            </a:r>
            <a:r>
              <a:rPr lang="en-GB" altLang="en-US" sz="1800" b="1" kern="0" dirty="0">
                <a:solidFill>
                  <a:schemeClr val="bg2"/>
                </a:solidFill>
                <a:effectLst>
                  <a:outerShdw blurRad="38100" dist="38100" dir="2700000" algn="tl">
                    <a:srgbClr val="C0C0C0"/>
                  </a:outerShdw>
                </a:effectLst>
              </a:rPr>
              <a:t>c</a:t>
            </a:r>
            <a:r>
              <a:rPr lang="sr-Latn-CS" altLang="en-US" sz="1800" b="1" kern="0" dirty="0" err="1">
                <a:solidFill>
                  <a:schemeClr val="bg2"/>
                </a:solidFill>
                <a:effectLst>
                  <a:outerShdw blurRad="38100" dist="38100" dir="2700000" algn="tl">
                    <a:srgbClr val="C0C0C0"/>
                  </a:outerShdw>
                </a:effectLst>
              </a:rPr>
              <a:t>reaticoduodenalis</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inferior</a:t>
            </a:r>
            <a:r>
              <a:rPr lang="sr-Latn-CS" altLang="en-US" sz="1800" b="1" kern="0" dirty="0">
                <a:solidFill>
                  <a:schemeClr val="bg2"/>
                </a:solidFill>
                <a:effectLst>
                  <a:outerShdw blurRad="38100" dist="38100" dir="2700000" algn="tl">
                    <a:srgbClr val="C0C0C0"/>
                  </a:outerShdw>
                </a:effectLst>
              </a:rPr>
              <a:t> – </a:t>
            </a:r>
            <a:r>
              <a:rPr lang="sr-Latn-CS" altLang="en-US" sz="1800" b="1" kern="0" dirty="0" err="1">
                <a:solidFill>
                  <a:schemeClr val="bg2"/>
                </a:solidFill>
                <a:effectLst>
                  <a:outerShdw blurRad="38100" dist="38100" dir="2700000" algn="tl">
                    <a:srgbClr val="C0C0C0"/>
                  </a:outerShdw>
                </a:effectLst>
              </a:rPr>
              <a:t>ramus</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posterior</a:t>
            </a:r>
            <a:r>
              <a:rPr lang="sr-Latn-CS" altLang="en-US" sz="1800" b="1" kern="0" dirty="0">
                <a:solidFill>
                  <a:schemeClr val="bg2"/>
                </a:solidFill>
                <a:effectLst>
                  <a:outerShdw blurRad="38100" dist="38100" dir="2700000" algn="tl">
                    <a:srgbClr val="C0C0C0"/>
                  </a:outerShdw>
                </a:effectLst>
              </a:rPr>
              <a:t> (</a:t>
            </a:r>
            <a:r>
              <a:rPr lang="en-GB" altLang="en-US" sz="1800" b="1" kern="0" dirty="0">
                <a:solidFill>
                  <a:schemeClr val="bg2"/>
                </a:solidFill>
                <a:effectLst>
                  <a:outerShdw blurRad="38100" dist="38100" dir="2700000" algn="tl">
                    <a:srgbClr val="C0C0C0"/>
                  </a:outerShdw>
                </a:effectLst>
              </a:rPr>
              <a:t>branch of </a:t>
            </a:r>
            <a:r>
              <a:rPr lang="sr-Latn-CS" altLang="en-US" sz="1800" b="1" kern="0" dirty="0" err="1">
                <a:solidFill>
                  <a:schemeClr val="bg2"/>
                </a:solidFill>
                <a:effectLst>
                  <a:outerShdw blurRad="38100" dist="38100" dir="2700000" algn="tl">
                    <a:srgbClr val="C0C0C0"/>
                  </a:outerShdw>
                </a:effectLst>
              </a:rPr>
              <a:t>a.mesenterica</a:t>
            </a:r>
            <a:r>
              <a:rPr lang="sr-Latn-CS" altLang="en-US" sz="1800" b="1" kern="0" dirty="0">
                <a:solidFill>
                  <a:schemeClr val="bg2"/>
                </a:solidFill>
                <a:effectLst>
                  <a:outerShdw blurRad="38100" dist="38100" dir="2700000" algn="tl">
                    <a:srgbClr val="C0C0C0"/>
                  </a:outerShdw>
                </a:effectLst>
              </a:rPr>
              <a:t> </a:t>
            </a:r>
            <a:r>
              <a:rPr lang="sr-Latn-CS" altLang="en-US" sz="1800" b="1" kern="0" dirty="0" err="1">
                <a:solidFill>
                  <a:schemeClr val="bg2"/>
                </a:solidFill>
                <a:effectLst>
                  <a:outerShdw blurRad="38100" dist="38100" dir="2700000" algn="tl">
                    <a:srgbClr val="C0C0C0"/>
                  </a:outerShdw>
                </a:effectLst>
              </a:rPr>
              <a:t>sup</a:t>
            </a:r>
            <a:r>
              <a:rPr lang="en-GB" altLang="en-US" sz="1800" b="1" kern="0" dirty="0" err="1">
                <a:solidFill>
                  <a:schemeClr val="bg2"/>
                </a:solidFill>
                <a:effectLst>
                  <a:outerShdw blurRad="38100" dist="38100" dir="2700000" algn="tl">
                    <a:srgbClr val="C0C0C0"/>
                  </a:outerShdw>
                </a:effectLst>
              </a:rPr>
              <a:t>erior</a:t>
            </a:r>
            <a:r>
              <a:rPr lang="sr-Latn-CS" altLang="en-US" sz="1800" b="1" kern="0" dirty="0">
                <a:solidFill>
                  <a:schemeClr val="bg2"/>
                </a:solidFill>
                <a:effectLst>
                  <a:outerShdw blurRad="38100" dist="38100" dir="2700000" algn="tl">
                    <a:srgbClr val="C0C0C0"/>
                  </a:outerShdw>
                </a:effectLst>
              </a:rPr>
              <a:t>)</a:t>
            </a:r>
          </a:p>
          <a:p>
            <a:pPr eaLnBrk="1" hangingPunct="1"/>
            <a:r>
              <a:rPr lang="en-GB" sz="1800" b="1" dirty="0">
                <a:solidFill>
                  <a:srgbClr val="FFC000"/>
                </a:solidFill>
                <a:effectLst/>
              </a:rPr>
              <a:t>The body and the tail of pancreas </a:t>
            </a:r>
            <a:r>
              <a:rPr lang="sr-Latn-CS" sz="1800" b="1" dirty="0">
                <a:solidFill>
                  <a:srgbClr val="FFC000"/>
                </a:solidFill>
                <a:effectLst/>
              </a:rPr>
              <a:t>– </a:t>
            </a:r>
            <a:r>
              <a:rPr lang="en-GB" sz="1800" b="1" dirty="0">
                <a:solidFill>
                  <a:srgbClr val="FFC000"/>
                </a:solidFill>
                <a:effectLst/>
              </a:rPr>
              <a:t>branches of splenic artery</a:t>
            </a:r>
            <a:r>
              <a:rPr lang="sr-Latn-CS" sz="1800" b="1" dirty="0">
                <a:solidFill>
                  <a:srgbClr val="FFC000"/>
                </a:solidFill>
                <a:effectLst/>
              </a:rPr>
              <a:t>:</a:t>
            </a:r>
          </a:p>
          <a:p>
            <a:pPr eaLnBrk="1" hangingPunct="1">
              <a:buNone/>
            </a:pPr>
            <a:r>
              <a:rPr lang="sr-Latn-CS" sz="1800" b="1" dirty="0">
                <a:effectLst/>
              </a:rPr>
              <a:t>	</a:t>
            </a:r>
            <a:r>
              <a:rPr lang="sr-Latn-CS" sz="1800" b="1" dirty="0">
                <a:solidFill>
                  <a:schemeClr val="bg2"/>
                </a:solidFill>
                <a:effectLst/>
              </a:rPr>
              <a:t>- </a:t>
            </a:r>
            <a:r>
              <a:rPr lang="sr-Latn-CS" sz="1800" b="1" dirty="0" err="1">
                <a:solidFill>
                  <a:schemeClr val="bg2"/>
                </a:solidFill>
                <a:effectLst/>
              </a:rPr>
              <a:t>a.pancreatica</a:t>
            </a:r>
            <a:r>
              <a:rPr lang="sr-Latn-CS" sz="1800" b="1" dirty="0">
                <a:solidFill>
                  <a:schemeClr val="bg2"/>
                </a:solidFill>
                <a:effectLst/>
              </a:rPr>
              <a:t> </a:t>
            </a:r>
            <a:r>
              <a:rPr lang="sr-Latn-CS" sz="1800" b="1" dirty="0" err="1">
                <a:solidFill>
                  <a:schemeClr val="bg2"/>
                </a:solidFill>
                <a:effectLst/>
              </a:rPr>
              <a:t>dorsalis</a:t>
            </a:r>
            <a:r>
              <a:rPr lang="en-GB" sz="1800" b="1" dirty="0">
                <a:solidFill>
                  <a:schemeClr val="bg2"/>
                </a:solidFill>
                <a:effectLst/>
              </a:rPr>
              <a:t>   </a:t>
            </a:r>
            <a:r>
              <a:rPr lang="sr-Latn-CS" sz="1800" b="1" dirty="0">
                <a:solidFill>
                  <a:schemeClr val="bg2"/>
                </a:solidFill>
                <a:effectLst/>
              </a:rPr>
              <a:t>- </a:t>
            </a:r>
            <a:r>
              <a:rPr lang="sr-Latn-CS" sz="1800" b="1" dirty="0" err="1">
                <a:solidFill>
                  <a:schemeClr val="bg2"/>
                </a:solidFill>
                <a:effectLst/>
              </a:rPr>
              <a:t>a.pancreatica</a:t>
            </a:r>
            <a:r>
              <a:rPr lang="sr-Latn-CS" sz="1800" b="1" dirty="0">
                <a:solidFill>
                  <a:schemeClr val="bg2"/>
                </a:solidFill>
                <a:effectLst/>
              </a:rPr>
              <a:t> </a:t>
            </a:r>
            <a:r>
              <a:rPr lang="sr-Latn-CS" sz="1800" b="1" dirty="0" err="1">
                <a:solidFill>
                  <a:schemeClr val="bg2"/>
                </a:solidFill>
                <a:effectLst/>
              </a:rPr>
              <a:t>magna</a:t>
            </a:r>
            <a:r>
              <a:rPr lang="en-GB" sz="1800" b="1" dirty="0">
                <a:solidFill>
                  <a:schemeClr val="bg2"/>
                </a:solidFill>
                <a:effectLst/>
              </a:rPr>
              <a:t>    </a:t>
            </a:r>
            <a:r>
              <a:rPr lang="sr-Latn-CS" sz="1800" b="1" dirty="0">
                <a:solidFill>
                  <a:schemeClr val="bg2"/>
                </a:solidFill>
                <a:effectLst/>
              </a:rPr>
              <a:t>- </a:t>
            </a:r>
            <a:r>
              <a:rPr lang="sr-Latn-CS" sz="1800" b="1" dirty="0" err="1">
                <a:solidFill>
                  <a:schemeClr val="bg2"/>
                </a:solidFill>
                <a:effectLst/>
              </a:rPr>
              <a:t>a.caudae</a:t>
            </a:r>
            <a:r>
              <a:rPr lang="sr-Latn-CS" sz="1800" b="1" dirty="0">
                <a:solidFill>
                  <a:schemeClr val="bg2"/>
                </a:solidFill>
                <a:effectLst/>
              </a:rPr>
              <a:t> </a:t>
            </a:r>
            <a:r>
              <a:rPr lang="sr-Latn-CS" sz="1800" b="1" dirty="0" err="1">
                <a:solidFill>
                  <a:schemeClr val="bg2"/>
                </a:solidFill>
                <a:effectLst/>
              </a:rPr>
              <a:t>pancreatis</a:t>
            </a:r>
            <a:endParaRPr lang="sr-Latn-CS" sz="1800" b="1" dirty="0">
              <a:solidFill>
                <a:schemeClr val="bg2"/>
              </a:solidFill>
              <a:effectLst/>
            </a:endParaRPr>
          </a:p>
          <a:p>
            <a:pPr eaLnBrk="1" hangingPunct="1">
              <a:buFont typeface="Wingdings" pitchFamily="2" charset="2"/>
              <a:buNone/>
            </a:pPr>
            <a:r>
              <a:rPr lang="sr-Latn-CS" sz="1800" b="1" dirty="0">
                <a:solidFill>
                  <a:schemeClr val="bg2"/>
                </a:solidFill>
                <a:effectLst/>
              </a:rPr>
              <a:t>	- </a:t>
            </a:r>
            <a:r>
              <a:rPr lang="sr-Latn-CS" sz="1800" b="1" dirty="0" err="1">
                <a:solidFill>
                  <a:schemeClr val="bg2"/>
                </a:solidFill>
                <a:effectLst/>
              </a:rPr>
              <a:t>a.prepancreatica</a:t>
            </a:r>
            <a:r>
              <a:rPr lang="en-GB" sz="1800" b="1" dirty="0">
                <a:solidFill>
                  <a:schemeClr val="bg2"/>
                </a:solidFill>
                <a:effectLst/>
              </a:rPr>
              <a:t>            </a:t>
            </a:r>
            <a:r>
              <a:rPr lang="sr-Latn-CS" sz="1800" b="1" dirty="0">
                <a:solidFill>
                  <a:schemeClr val="bg2"/>
                </a:solidFill>
                <a:effectLst/>
              </a:rPr>
              <a:t>- </a:t>
            </a:r>
            <a:r>
              <a:rPr lang="sr-Latn-CS" sz="1800" b="1" dirty="0" err="1">
                <a:solidFill>
                  <a:schemeClr val="bg2"/>
                </a:solidFill>
                <a:effectLst/>
              </a:rPr>
              <a:t>a.pancreatica</a:t>
            </a:r>
            <a:r>
              <a:rPr lang="sr-Latn-CS" sz="1800" b="1" dirty="0">
                <a:solidFill>
                  <a:schemeClr val="bg2"/>
                </a:solidFill>
                <a:effectLst/>
              </a:rPr>
              <a:t> </a:t>
            </a:r>
            <a:r>
              <a:rPr lang="sr-Latn-CS" sz="1800" b="1" dirty="0" err="1">
                <a:solidFill>
                  <a:schemeClr val="bg2"/>
                </a:solidFill>
                <a:effectLst/>
              </a:rPr>
              <a:t>inferior</a:t>
            </a:r>
            <a:endParaRPr lang="sr-Latn-CS" sz="1800" b="1" dirty="0">
              <a:solidFill>
                <a:schemeClr val="bg2"/>
              </a:solidFill>
              <a:effectLst/>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l="7788" r="37685" b="37549"/>
          <a:stretch>
            <a:fillRect/>
          </a:stretch>
        </p:blipFill>
        <p:spPr bwMode="auto">
          <a:xfrm>
            <a:off x="611188" y="30163"/>
            <a:ext cx="7939087" cy="6827837"/>
          </a:xfrm>
          <a:prstGeom prst="rect">
            <a:avLst/>
          </a:prstGeom>
          <a:noFill/>
          <a:ln w="9525">
            <a:noFill/>
            <a:miter lim="800000"/>
            <a:headEnd/>
            <a:tailEnd/>
          </a:ln>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cstate="print"/>
          <a:srcRect l="7492" r="37537" b="37549"/>
          <a:stretch>
            <a:fillRect/>
          </a:stretch>
        </p:blipFill>
        <p:spPr bwMode="auto">
          <a:xfrm>
            <a:off x="611188" y="26988"/>
            <a:ext cx="8007350" cy="6831012"/>
          </a:xfrm>
          <a:prstGeom prst="rect">
            <a:avLst/>
          </a:prstGeom>
          <a:noFill/>
          <a:ln w="9525">
            <a:noFill/>
            <a:miter lim="800000"/>
            <a:headEnd/>
            <a:tailEnd/>
          </a:ln>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57200" y="274638"/>
            <a:ext cx="4762872" cy="633412"/>
          </a:xfrm>
          <a:ln>
            <a:solidFill>
              <a:srgbClr val="FFC000"/>
            </a:solidFill>
          </a:ln>
        </p:spPr>
        <p:txBody>
          <a:bodyPr/>
          <a:lstStyle/>
          <a:p>
            <a:pPr eaLnBrk="1" hangingPunct="1">
              <a:defRPr/>
            </a:pPr>
            <a:r>
              <a:rPr lang="en-GB" sz="2800" dirty="0">
                <a:solidFill>
                  <a:srgbClr val="0070C0"/>
                </a:solidFill>
              </a:rPr>
              <a:t>Venous drainage of pancreas</a:t>
            </a:r>
            <a:endParaRPr lang="en-US" sz="2800" dirty="0">
              <a:solidFill>
                <a:srgbClr val="0070C0"/>
              </a:solidFill>
            </a:endParaRPr>
          </a:p>
        </p:txBody>
      </p:sp>
      <p:sp>
        <p:nvSpPr>
          <p:cNvPr id="6" name="TextBox 5"/>
          <p:cNvSpPr txBox="1"/>
          <p:nvPr/>
        </p:nvSpPr>
        <p:spPr>
          <a:xfrm>
            <a:off x="142844" y="1071546"/>
            <a:ext cx="3136308" cy="1400383"/>
          </a:xfrm>
          <a:prstGeom prst="rect">
            <a:avLst/>
          </a:prstGeom>
          <a:noFill/>
        </p:spPr>
        <p:txBody>
          <a:bodyPr wrap="none">
            <a:spAutoFit/>
          </a:bodyPr>
          <a:lstStyle/>
          <a:p>
            <a:pPr>
              <a:spcBef>
                <a:spcPts val="600"/>
              </a:spcBef>
              <a:defRPr/>
            </a:pPr>
            <a:r>
              <a:rPr lang="sr-Latn-CS" sz="2000" b="1" dirty="0"/>
              <a:t>* </a:t>
            </a:r>
            <a:r>
              <a:rPr lang="en-GB" sz="2000" b="1" dirty="0"/>
              <a:t>Veins accompany arteries</a:t>
            </a:r>
            <a:endParaRPr lang="sr-Latn-CS" sz="2000" b="1" dirty="0"/>
          </a:p>
          <a:p>
            <a:pPr>
              <a:spcBef>
                <a:spcPts val="600"/>
              </a:spcBef>
              <a:defRPr/>
            </a:pPr>
            <a:r>
              <a:rPr lang="sr-Latn-CS" sz="2000" b="1" dirty="0"/>
              <a:t>* </a:t>
            </a:r>
            <a:r>
              <a:rPr lang="en-GB" sz="2000" b="1" dirty="0"/>
              <a:t>Drain into</a:t>
            </a:r>
            <a:r>
              <a:rPr lang="sr-Cyrl-CS" sz="2000" b="1" dirty="0"/>
              <a:t> </a:t>
            </a:r>
            <a:r>
              <a:rPr lang="sr-Latn-CS" sz="2000" b="1" dirty="0"/>
              <a:t>:</a:t>
            </a:r>
            <a:br>
              <a:rPr lang="sr-Latn-CS" sz="2000" b="1" dirty="0"/>
            </a:br>
            <a:r>
              <a:rPr lang="sr-Latn-CS" sz="2000" b="1" dirty="0"/>
              <a:t>  </a:t>
            </a:r>
            <a:r>
              <a:rPr lang="sr-Latn-CS" sz="2000" b="1" dirty="0">
                <a:ln>
                  <a:solidFill>
                    <a:srgbClr val="FFC000"/>
                  </a:solidFill>
                </a:ln>
              </a:rPr>
              <a:t>- </a:t>
            </a:r>
            <a:r>
              <a:rPr lang="sr-Latn-CS" sz="2000" b="1" dirty="0"/>
              <a:t> </a:t>
            </a:r>
            <a:r>
              <a:rPr lang="sr-Latn-CS" sz="2000" b="1" dirty="0">
                <a:ln>
                  <a:solidFill>
                    <a:srgbClr val="FFC000"/>
                  </a:solidFill>
                </a:ln>
              </a:rPr>
              <a:t>v. splenica </a:t>
            </a:r>
            <a:br>
              <a:rPr lang="sr-Latn-CS" sz="2000" b="1" dirty="0">
                <a:ln>
                  <a:solidFill>
                    <a:srgbClr val="FFC000"/>
                  </a:solidFill>
                </a:ln>
              </a:rPr>
            </a:br>
            <a:r>
              <a:rPr lang="sr-Latn-CS" sz="2000" b="1" dirty="0">
                <a:ln>
                  <a:solidFill>
                    <a:srgbClr val="FFC000"/>
                  </a:solidFill>
                </a:ln>
              </a:rPr>
              <a:t>  -  v. mesenterica superior</a:t>
            </a:r>
          </a:p>
        </p:txBody>
      </p:sp>
      <p:sp>
        <p:nvSpPr>
          <p:cNvPr id="50180" name="Right Brace 6"/>
          <p:cNvSpPr>
            <a:spLocks/>
          </p:cNvSpPr>
          <p:nvPr/>
        </p:nvSpPr>
        <p:spPr bwMode="auto">
          <a:xfrm>
            <a:off x="2857500" y="1928813"/>
            <a:ext cx="500063" cy="500062"/>
          </a:xfrm>
          <a:prstGeom prst="rightBrace">
            <a:avLst>
              <a:gd name="adj1" fmla="val 8333"/>
              <a:gd name="adj2" fmla="val 50000"/>
            </a:avLst>
          </a:prstGeom>
          <a:noFill/>
          <a:ln w="9525" algn="ctr">
            <a:solidFill>
              <a:schemeClr val="tx1"/>
            </a:solidFill>
            <a:round/>
            <a:headEnd/>
            <a:tailEnd/>
          </a:ln>
        </p:spPr>
        <p:txBody>
          <a:bodyPr/>
          <a:lstStyle/>
          <a:p>
            <a:endParaRPr lang="sr-Latn-CS"/>
          </a:p>
        </p:txBody>
      </p:sp>
      <p:sp>
        <p:nvSpPr>
          <p:cNvPr id="50181" name="TextBox 7"/>
          <p:cNvSpPr txBox="1">
            <a:spLocks noChangeArrowheads="1"/>
          </p:cNvSpPr>
          <p:nvPr/>
        </p:nvSpPr>
        <p:spPr bwMode="auto">
          <a:xfrm>
            <a:off x="3357563" y="1717179"/>
            <a:ext cx="1578381" cy="923330"/>
          </a:xfrm>
          <a:prstGeom prst="rect">
            <a:avLst/>
          </a:prstGeom>
          <a:noFill/>
          <a:ln w="9525">
            <a:noFill/>
            <a:miter lim="800000"/>
            <a:headEnd/>
            <a:tailEnd/>
          </a:ln>
        </p:spPr>
        <p:txBody>
          <a:bodyPr wrap="none">
            <a:spAutoFit/>
          </a:bodyPr>
          <a:lstStyle/>
          <a:p>
            <a:r>
              <a:rPr lang="en-GB" b="1" dirty="0"/>
              <a:t>Unite to form </a:t>
            </a:r>
            <a:br>
              <a:rPr lang="en-GB" b="1" dirty="0"/>
            </a:br>
            <a:r>
              <a:rPr lang="en-GB" b="1" dirty="0"/>
              <a:t>hepatic portal</a:t>
            </a:r>
            <a:br>
              <a:rPr lang="en-GB" b="1" dirty="0"/>
            </a:br>
            <a:r>
              <a:rPr lang="en-GB" b="1" dirty="0"/>
              <a:t>vein</a:t>
            </a:r>
            <a:endParaRPr lang="sr-Latn-CS" b="1" dirty="0"/>
          </a:p>
        </p:txBody>
      </p:sp>
      <p:sp>
        <p:nvSpPr>
          <p:cNvPr id="9" name="Rectangle 2"/>
          <p:cNvSpPr txBox="1">
            <a:spLocks noRot="1" noChangeArrowheads="1"/>
          </p:cNvSpPr>
          <p:nvPr/>
        </p:nvSpPr>
        <p:spPr bwMode="auto">
          <a:xfrm>
            <a:off x="14104" y="2978193"/>
            <a:ext cx="5077228" cy="500066"/>
          </a:xfrm>
          <a:prstGeom prst="rect">
            <a:avLst/>
          </a:prstGeom>
          <a:noFill/>
          <a:ln w="9525">
            <a:solidFill>
              <a:schemeClr val="accent2">
                <a:lumMod val="60000"/>
                <a:lumOff val="40000"/>
              </a:schemeClr>
            </a:solidFill>
            <a:miter lim="800000"/>
            <a:headEnd/>
            <a:tailEnd/>
          </a:ln>
          <a:effectLst/>
        </p:spPr>
        <p:txBody>
          <a:bodyPr anchor="ctr"/>
          <a:lstStyle/>
          <a:p>
            <a:pPr algn="ctr" eaLnBrk="1" hangingPunct="1">
              <a:defRPr/>
            </a:pPr>
            <a:r>
              <a:rPr lang="en-GB" sz="2800" b="1" kern="0" dirty="0">
                <a:ln>
                  <a:solidFill>
                    <a:schemeClr val="accent2">
                      <a:lumMod val="60000"/>
                      <a:lumOff val="40000"/>
                    </a:schemeClr>
                  </a:solidFill>
                </a:ln>
                <a:solidFill>
                  <a:schemeClr val="accent2">
                    <a:lumMod val="60000"/>
                    <a:lumOff val="40000"/>
                  </a:schemeClr>
                </a:solidFill>
                <a:effectLst>
                  <a:outerShdw blurRad="38100" dist="38100" dir="2700000" algn="tl">
                    <a:srgbClr val="000000"/>
                  </a:outerShdw>
                </a:effectLst>
                <a:latin typeface="+mj-lt"/>
                <a:ea typeface="+mj-ea"/>
                <a:cs typeface="+mj-cs"/>
              </a:rPr>
              <a:t>Lymphatic drainage of pancreas</a:t>
            </a:r>
            <a:endParaRPr lang="en-US" sz="2800" b="1" kern="0" dirty="0">
              <a:ln>
                <a:solidFill>
                  <a:schemeClr val="accent2">
                    <a:lumMod val="60000"/>
                    <a:lumOff val="40000"/>
                  </a:schemeClr>
                </a:solidFill>
              </a:ln>
              <a:solidFill>
                <a:schemeClr val="accent2">
                  <a:lumMod val="60000"/>
                  <a:lumOff val="40000"/>
                </a:schemeClr>
              </a:solidFill>
              <a:effectLst>
                <a:outerShdw blurRad="38100" dist="38100" dir="2700000" algn="tl">
                  <a:srgbClr val="000000"/>
                </a:outerShdw>
              </a:effectLst>
              <a:latin typeface="+mj-lt"/>
              <a:ea typeface="+mj-ea"/>
              <a:cs typeface="+mj-cs"/>
            </a:endParaRPr>
          </a:p>
        </p:txBody>
      </p:sp>
      <p:sp>
        <p:nvSpPr>
          <p:cNvPr id="11" name="TextBox 10"/>
          <p:cNvSpPr txBox="1"/>
          <p:nvPr/>
        </p:nvSpPr>
        <p:spPr>
          <a:xfrm>
            <a:off x="14104" y="3786190"/>
            <a:ext cx="7677999" cy="2862322"/>
          </a:xfrm>
          <a:prstGeom prst="rect">
            <a:avLst/>
          </a:prstGeom>
          <a:noFill/>
        </p:spPr>
        <p:txBody>
          <a:bodyPr wrap="none">
            <a:spAutoFit/>
          </a:bodyPr>
          <a:lstStyle/>
          <a:p>
            <a:pPr>
              <a:defRPr/>
            </a:pPr>
            <a:r>
              <a:rPr lang="en-GB" sz="2000" b="1" i="1" dirty="0">
                <a:ln>
                  <a:solidFill>
                    <a:schemeClr val="accent2">
                      <a:lumMod val="60000"/>
                      <a:lumOff val="40000"/>
                    </a:schemeClr>
                  </a:solidFill>
                </a:ln>
              </a:rPr>
              <a:t>From the head</a:t>
            </a:r>
            <a:r>
              <a:rPr lang="sr-Latn-CS" sz="2000" b="1" i="1" dirty="0">
                <a:ln>
                  <a:solidFill>
                    <a:schemeClr val="accent2">
                      <a:lumMod val="60000"/>
                      <a:lumOff val="40000"/>
                    </a:schemeClr>
                  </a:solidFill>
                </a:ln>
              </a:rPr>
              <a:t>:  </a:t>
            </a:r>
            <a:r>
              <a:rPr lang="sr-Latn-CS" sz="2000" b="1" dirty="0"/>
              <a:t>- </a:t>
            </a:r>
            <a:r>
              <a:rPr lang="en-GB" sz="2000" b="1" dirty="0"/>
              <a:t>lymph nodes around </a:t>
            </a:r>
            <a:r>
              <a:rPr lang="sr-Cyrl-CS" sz="2000" b="1" dirty="0"/>
              <a:t>а</a:t>
            </a:r>
            <a:r>
              <a:rPr lang="sr-Latn-CS" sz="2000" b="1" dirty="0"/>
              <a:t>. gastroduodenalis</a:t>
            </a:r>
            <a:br>
              <a:rPr lang="sr-Latn-CS" sz="2000" b="1" dirty="0"/>
            </a:br>
            <a:r>
              <a:rPr lang="sr-Latn-CS" sz="2000" b="1" dirty="0"/>
              <a:t>	    - </a:t>
            </a:r>
            <a:r>
              <a:rPr lang="en-GB" sz="2000" b="1" dirty="0"/>
              <a:t>pyloric lymph nodes</a:t>
            </a:r>
            <a:br>
              <a:rPr lang="sr-Latn-CS" sz="2000" b="1" dirty="0"/>
            </a:br>
            <a:r>
              <a:rPr lang="sr-Latn-CS" sz="2000" b="1" dirty="0"/>
              <a:t>                  - </a:t>
            </a:r>
            <a:r>
              <a:rPr lang="en-GB" sz="2000" b="1" dirty="0"/>
              <a:t>right lumbar lymph </a:t>
            </a:r>
            <a:r>
              <a:rPr lang="en-GB" sz="2000" b="1" dirty="0" err="1"/>
              <a:t>nodess</a:t>
            </a:r>
            <a:endParaRPr lang="sr-Latn-CS" sz="2000" b="1" dirty="0"/>
          </a:p>
          <a:p>
            <a:pPr>
              <a:defRPr/>
            </a:pPr>
            <a:endParaRPr lang="sr-Latn-CS" sz="2000" b="1" i="1" dirty="0"/>
          </a:p>
          <a:p>
            <a:pPr>
              <a:defRPr/>
            </a:pPr>
            <a:r>
              <a:rPr lang="en-GB" sz="2000" b="1" i="1" dirty="0">
                <a:ln>
                  <a:solidFill>
                    <a:schemeClr val="accent2">
                      <a:lumMod val="60000"/>
                      <a:lumOff val="40000"/>
                    </a:schemeClr>
                  </a:solidFill>
                </a:ln>
              </a:rPr>
              <a:t>From the body</a:t>
            </a:r>
            <a:r>
              <a:rPr lang="sr-Latn-CS" sz="2000" b="1" i="1" dirty="0">
                <a:ln>
                  <a:solidFill>
                    <a:schemeClr val="accent2">
                      <a:lumMod val="60000"/>
                      <a:lumOff val="40000"/>
                    </a:schemeClr>
                  </a:solidFill>
                </a:ln>
              </a:rPr>
              <a:t>: </a:t>
            </a:r>
            <a:r>
              <a:rPr lang="sr-Latn-CS" sz="2000" b="1" i="1" dirty="0"/>
              <a:t>- </a:t>
            </a:r>
            <a:r>
              <a:rPr lang="en-GB" sz="2000" b="1" dirty="0"/>
              <a:t>lymph nodes around </a:t>
            </a:r>
            <a:r>
              <a:rPr lang="sr-Cyrl-CS" sz="2000" b="1" dirty="0"/>
              <a:t>а</a:t>
            </a:r>
            <a:r>
              <a:rPr lang="sr-Latn-CS" sz="2000" b="1" dirty="0"/>
              <a:t>. splenica</a:t>
            </a:r>
          </a:p>
          <a:p>
            <a:pPr>
              <a:defRPr/>
            </a:pPr>
            <a:r>
              <a:rPr lang="sr-Latn-CS" sz="2000" b="1" i="1" dirty="0"/>
              <a:t>	 - </a:t>
            </a:r>
            <a:r>
              <a:rPr lang="en-GB" sz="2000" b="1" dirty="0"/>
              <a:t>lymph nodes around </a:t>
            </a:r>
            <a:r>
              <a:rPr lang="sr-Cyrl-CS" sz="2000" b="1" dirty="0"/>
              <a:t>а</a:t>
            </a:r>
            <a:r>
              <a:rPr lang="sr-Latn-CS" sz="2000" b="1" dirty="0"/>
              <a:t>. </a:t>
            </a:r>
            <a:r>
              <a:rPr lang="en-GB" sz="2000" b="1" dirty="0"/>
              <a:t>m</a:t>
            </a:r>
            <a:r>
              <a:rPr lang="sr-Latn-CS" sz="2000" b="1" dirty="0" err="1"/>
              <a:t>esenterica</a:t>
            </a:r>
            <a:r>
              <a:rPr lang="sr-Latn-CS" sz="2000" b="1" dirty="0"/>
              <a:t> superior</a:t>
            </a:r>
          </a:p>
          <a:p>
            <a:pPr>
              <a:defRPr/>
            </a:pPr>
            <a:r>
              <a:rPr lang="sr-Latn-CS" sz="2000" b="1" i="1" dirty="0"/>
              <a:t>	 - </a:t>
            </a:r>
            <a:r>
              <a:rPr lang="en-GB" sz="2000" b="1" dirty="0"/>
              <a:t>left lumbar lymph nodes</a:t>
            </a:r>
          </a:p>
          <a:p>
            <a:pPr>
              <a:defRPr/>
            </a:pPr>
            <a:endParaRPr lang="sr-Latn-CS" sz="2000" b="1" i="1" dirty="0"/>
          </a:p>
          <a:p>
            <a:pPr>
              <a:defRPr/>
            </a:pPr>
            <a:r>
              <a:rPr lang="en-GB" sz="2000" b="1" i="1" dirty="0">
                <a:ln>
                  <a:solidFill>
                    <a:schemeClr val="accent2">
                      <a:lumMod val="60000"/>
                      <a:lumOff val="40000"/>
                    </a:schemeClr>
                  </a:solidFill>
                </a:ln>
              </a:rPr>
              <a:t>From the tail</a:t>
            </a:r>
            <a:r>
              <a:rPr lang="sr-Latn-CS" sz="2000" b="1" i="1" dirty="0">
                <a:ln>
                  <a:solidFill>
                    <a:schemeClr val="accent2">
                      <a:lumMod val="60000"/>
                      <a:lumOff val="40000"/>
                    </a:schemeClr>
                  </a:solidFill>
                </a:ln>
              </a:rPr>
              <a:t>:   </a:t>
            </a:r>
            <a:r>
              <a:rPr lang="sr-Latn-CS" sz="2000" b="1" i="1" dirty="0"/>
              <a:t>- </a:t>
            </a:r>
            <a:r>
              <a:rPr lang="en-GB" sz="2000" b="1" dirty="0"/>
              <a:t>lymph nodes in hilum of spleen </a:t>
            </a:r>
            <a:r>
              <a:rPr lang="sr-Latn-CS" sz="2000" b="1" dirty="0"/>
              <a:t>(</a:t>
            </a:r>
            <a:r>
              <a:rPr lang="en-GB" sz="2000" b="1" dirty="0"/>
              <a:t>around</a:t>
            </a:r>
            <a:r>
              <a:rPr lang="sr-Latn-CS" sz="2000" b="1" dirty="0"/>
              <a:t> </a:t>
            </a:r>
            <a:r>
              <a:rPr lang="sr-Cyrl-CS" sz="2000" b="1" dirty="0"/>
              <a:t>а</a:t>
            </a:r>
            <a:r>
              <a:rPr lang="sr-Latn-CS" sz="2000" b="1" dirty="0"/>
              <a:t>. splenica)</a:t>
            </a:r>
            <a:endParaRPr lang="sr-Latn-CS" sz="2000" b="1" i="1" dirty="0"/>
          </a:p>
        </p:txBody>
      </p:sp>
      <p:sp>
        <p:nvSpPr>
          <p:cNvPr id="50185" name="Right Brace 11"/>
          <p:cNvSpPr>
            <a:spLocks/>
          </p:cNvSpPr>
          <p:nvPr/>
        </p:nvSpPr>
        <p:spPr bwMode="auto">
          <a:xfrm>
            <a:off x="6357938" y="4000500"/>
            <a:ext cx="500062" cy="2571750"/>
          </a:xfrm>
          <a:prstGeom prst="rightBrace">
            <a:avLst>
              <a:gd name="adj1" fmla="val 8333"/>
              <a:gd name="adj2" fmla="val 50000"/>
            </a:avLst>
          </a:prstGeom>
          <a:noFill/>
          <a:ln w="9525" algn="ctr">
            <a:solidFill>
              <a:schemeClr val="tx1"/>
            </a:solidFill>
            <a:round/>
            <a:headEnd/>
            <a:tailEnd/>
          </a:ln>
        </p:spPr>
        <p:txBody>
          <a:bodyPr/>
          <a:lstStyle/>
          <a:p>
            <a:endParaRPr lang="sr-Latn-CS"/>
          </a:p>
        </p:txBody>
      </p:sp>
      <p:sp>
        <p:nvSpPr>
          <p:cNvPr id="50186" name="TextBox 12"/>
          <p:cNvSpPr txBox="1">
            <a:spLocks noChangeArrowheads="1"/>
          </p:cNvSpPr>
          <p:nvPr/>
        </p:nvSpPr>
        <p:spPr bwMode="auto">
          <a:xfrm>
            <a:off x="6868526" y="4755686"/>
            <a:ext cx="2276457" cy="923330"/>
          </a:xfrm>
          <a:prstGeom prst="rect">
            <a:avLst/>
          </a:prstGeom>
          <a:noFill/>
          <a:ln w="9525">
            <a:noFill/>
            <a:miter lim="800000"/>
            <a:headEnd/>
            <a:tailEnd/>
          </a:ln>
        </p:spPr>
        <p:txBody>
          <a:bodyPr wrap="none">
            <a:spAutoFit/>
          </a:bodyPr>
          <a:lstStyle/>
          <a:p>
            <a:r>
              <a:rPr lang="en-GB" b="1" dirty="0"/>
              <a:t>Rapid expansion of </a:t>
            </a:r>
            <a:br>
              <a:rPr lang="en-GB" b="1" dirty="0"/>
            </a:br>
            <a:r>
              <a:rPr lang="en-GB" b="1" dirty="0"/>
              <a:t>malignant </a:t>
            </a:r>
            <a:r>
              <a:rPr lang="en-GB" b="1" dirty="0" err="1"/>
              <a:t>tumors</a:t>
            </a:r>
            <a:r>
              <a:rPr lang="en-GB" b="1" dirty="0"/>
              <a:t> of </a:t>
            </a:r>
            <a:br>
              <a:rPr lang="en-GB" b="1" dirty="0"/>
            </a:br>
            <a:r>
              <a:rPr lang="en-GB" b="1" dirty="0"/>
              <a:t>the pancreas</a:t>
            </a:r>
            <a:endParaRPr lang="sr-Latn-CS" b="1" dirty="0"/>
          </a:p>
        </p:txBody>
      </p:sp>
      <p:pic>
        <p:nvPicPr>
          <p:cNvPr id="3" name="Picture 2">
            <a:extLst>
              <a:ext uri="{FF2B5EF4-FFF2-40B4-BE49-F238E27FC236}">
                <a16:creationId xmlns:a16="http://schemas.microsoft.com/office/drawing/2014/main" id="{CA82160F-606E-E840-FE1C-975E38F99D94}"/>
              </a:ext>
            </a:extLst>
          </p:cNvPr>
          <p:cNvPicPr>
            <a:picLocks noChangeAspect="1"/>
          </p:cNvPicPr>
          <p:nvPr/>
        </p:nvPicPr>
        <p:blipFill>
          <a:blip r:embed="rId2"/>
          <a:stretch>
            <a:fillRect/>
          </a:stretch>
        </p:blipFill>
        <p:spPr>
          <a:xfrm>
            <a:off x="5553027" y="93126"/>
            <a:ext cx="3422549" cy="3143746"/>
          </a:xfrm>
          <a:prstGeom prst="rect">
            <a:avLst/>
          </a:prstGeom>
        </p:spPr>
      </p:pic>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rrowheads="1"/>
          </p:cNvSpPr>
          <p:nvPr>
            <p:ph type="title"/>
          </p:nvPr>
        </p:nvSpPr>
        <p:spPr>
          <a:xfrm>
            <a:off x="467544" y="124416"/>
            <a:ext cx="3900488" cy="633412"/>
          </a:xfrm>
          <a:ln>
            <a:solidFill>
              <a:srgbClr val="FFC000"/>
            </a:solidFill>
          </a:ln>
        </p:spPr>
        <p:txBody>
          <a:bodyPr/>
          <a:lstStyle/>
          <a:p>
            <a:pPr eaLnBrk="1" hangingPunct="1">
              <a:defRPr/>
            </a:pPr>
            <a:r>
              <a:rPr lang="en-GB" sz="2800" dirty="0">
                <a:solidFill>
                  <a:srgbClr val="FFC000"/>
                </a:solidFill>
              </a:rPr>
              <a:t>Innervation of pancreas</a:t>
            </a:r>
            <a:endParaRPr lang="en-US" sz="2800" dirty="0">
              <a:solidFill>
                <a:srgbClr val="FFC000"/>
              </a:solidFill>
            </a:endParaRPr>
          </a:p>
        </p:txBody>
      </p:sp>
      <p:sp>
        <p:nvSpPr>
          <p:cNvPr id="6" name="TextBox 5"/>
          <p:cNvSpPr txBox="1"/>
          <p:nvPr/>
        </p:nvSpPr>
        <p:spPr>
          <a:xfrm>
            <a:off x="0" y="795487"/>
            <a:ext cx="9144000" cy="6140142"/>
          </a:xfrm>
          <a:prstGeom prst="rect">
            <a:avLst/>
          </a:prstGeom>
          <a:noFill/>
        </p:spPr>
        <p:txBody>
          <a:bodyPr wrap="square">
            <a:spAutoFit/>
          </a:bodyPr>
          <a:lstStyle/>
          <a:p>
            <a:pPr>
              <a:spcBef>
                <a:spcPts val="600"/>
              </a:spcBef>
              <a:defRPr/>
            </a:pPr>
            <a:r>
              <a:rPr lang="sr-Latn-CS" sz="2000" b="1" dirty="0"/>
              <a:t>* </a:t>
            </a:r>
            <a:r>
              <a:rPr lang="sr-Latn-CS" sz="2000" b="1" dirty="0">
                <a:ln>
                  <a:solidFill>
                    <a:srgbClr val="FFC000"/>
                  </a:solidFill>
                </a:ln>
              </a:rPr>
              <a:t>Plexus pancreaticus</a:t>
            </a:r>
          </a:p>
          <a:p>
            <a:pPr>
              <a:spcBef>
                <a:spcPts val="600"/>
              </a:spcBef>
              <a:defRPr/>
            </a:pPr>
            <a:r>
              <a:rPr lang="sr-Latn-CS" sz="1200" b="1" dirty="0"/>
              <a:t>	</a:t>
            </a:r>
            <a:r>
              <a:rPr lang="sr-Latn-CS" sz="1400" b="1" dirty="0"/>
              <a:t>+</a:t>
            </a:r>
          </a:p>
          <a:p>
            <a:pPr>
              <a:spcBef>
                <a:spcPts val="600"/>
              </a:spcBef>
              <a:defRPr/>
            </a:pPr>
            <a:r>
              <a:rPr lang="sr-Latn-CS" sz="2000" b="1" dirty="0"/>
              <a:t>* </a:t>
            </a:r>
            <a:r>
              <a:rPr lang="en-GB" sz="2000" b="1" dirty="0"/>
              <a:t>Branches from </a:t>
            </a:r>
            <a:r>
              <a:rPr lang="sr-Latn-CS" sz="2000" b="1" dirty="0"/>
              <a:t>: - </a:t>
            </a:r>
            <a:r>
              <a:rPr lang="sr-Latn-CS" sz="2000" dirty="0"/>
              <a:t>plexus hepaticus</a:t>
            </a:r>
            <a:br>
              <a:rPr lang="sr-Latn-CS" sz="2000" dirty="0"/>
            </a:br>
            <a:r>
              <a:rPr lang="sr-Latn-CS" sz="2000" dirty="0"/>
              <a:t>                  </a:t>
            </a:r>
            <a:r>
              <a:rPr lang="en-GB" sz="2000" dirty="0"/>
              <a:t>           </a:t>
            </a:r>
            <a:r>
              <a:rPr lang="sr-Latn-CS" sz="2000" dirty="0"/>
              <a:t>  - plexus splenicus</a:t>
            </a:r>
            <a:br>
              <a:rPr lang="sr-Latn-CS" sz="2000" dirty="0"/>
            </a:br>
            <a:r>
              <a:rPr lang="sr-Latn-CS" sz="2000" dirty="0"/>
              <a:t>                    </a:t>
            </a:r>
            <a:r>
              <a:rPr lang="en-GB" sz="2000" dirty="0"/>
              <a:t>            </a:t>
            </a:r>
            <a:r>
              <a:rPr lang="sr-Latn-CS" sz="2000" dirty="0"/>
              <a:t>- plexus gastricus</a:t>
            </a:r>
          </a:p>
          <a:p>
            <a:pPr>
              <a:spcBef>
                <a:spcPts val="600"/>
              </a:spcBef>
              <a:defRPr/>
            </a:pPr>
            <a:endParaRPr lang="sr-Latn-CS" sz="1000" dirty="0">
              <a:ln>
                <a:solidFill>
                  <a:srgbClr val="FFC000"/>
                </a:solidFill>
              </a:ln>
            </a:endParaRPr>
          </a:p>
          <a:p>
            <a:pPr algn="l"/>
            <a:r>
              <a:rPr lang="sr-Latn-CS" sz="2000" dirty="0"/>
              <a:t> </a:t>
            </a:r>
            <a:r>
              <a:rPr lang="en-GB" sz="2000" dirty="0">
                <a:solidFill>
                  <a:srgbClr val="FFC000"/>
                </a:solidFill>
              </a:rPr>
              <a:t>Regulates the secretion from pancreas</a:t>
            </a:r>
            <a:br>
              <a:rPr lang="en-GB" sz="2000" dirty="0">
                <a:solidFill>
                  <a:srgbClr val="FFC000"/>
                </a:solidFill>
              </a:rPr>
            </a:br>
            <a:r>
              <a:rPr lang="sr-Latn-CS" sz="2000" dirty="0">
                <a:latin typeface="+mn-lt"/>
              </a:rPr>
              <a:t> </a:t>
            </a:r>
            <a:r>
              <a:rPr lang="en-GB" dirty="0">
                <a:latin typeface="+mn-lt"/>
              </a:rPr>
              <a:t>- </a:t>
            </a:r>
            <a:r>
              <a:rPr lang="en-GB" b="0" i="0" dirty="0">
                <a:effectLst/>
                <a:latin typeface="+mn-lt"/>
              </a:rPr>
              <a:t>Inside the organ, they carry nerve impulses to the </a:t>
            </a:r>
            <a:br>
              <a:rPr lang="en-GB" b="0" i="0" dirty="0">
                <a:effectLst/>
                <a:latin typeface="+mn-lt"/>
              </a:rPr>
            </a:br>
            <a:r>
              <a:rPr lang="en-GB" b="0" i="0" dirty="0">
                <a:effectLst/>
                <a:latin typeface="+mn-lt"/>
              </a:rPr>
              <a:t>   acinar cells and the pancreatic islets. </a:t>
            </a:r>
            <a:br>
              <a:rPr lang="en-GB" b="0" i="0" dirty="0">
                <a:effectLst/>
                <a:latin typeface="+mn-lt"/>
              </a:rPr>
            </a:br>
            <a:r>
              <a:rPr lang="en-GB" b="0" i="0" dirty="0">
                <a:effectLst/>
                <a:latin typeface="+mn-lt"/>
              </a:rPr>
              <a:t>   Parasympathetic </a:t>
            </a:r>
            <a:r>
              <a:rPr lang="en-GB" b="0" i="0" dirty="0" err="1">
                <a:effectLst/>
                <a:latin typeface="+mn-lt"/>
              </a:rPr>
              <a:t>fibers</a:t>
            </a:r>
            <a:r>
              <a:rPr lang="en-GB" b="0" i="0" dirty="0">
                <a:effectLst/>
                <a:latin typeface="+mn-lt"/>
              </a:rPr>
              <a:t> induce secretion from </a:t>
            </a:r>
            <a:br>
              <a:rPr lang="en-GB" b="0" i="0" dirty="0">
                <a:effectLst/>
                <a:latin typeface="+mn-lt"/>
              </a:rPr>
            </a:br>
            <a:r>
              <a:rPr lang="en-GB" b="0" i="0" dirty="0">
                <a:effectLst/>
                <a:latin typeface="+mn-lt"/>
              </a:rPr>
              <a:t>   acinar cells, ultimately resulting in the release of </a:t>
            </a:r>
            <a:br>
              <a:rPr lang="en-GB" b="0" i="0" dirty="0">
                <a:effectLst/>
                <a:latin typeface="+mn-lt"/>
              </a:rPr>
            </a:br>
            <a:r>
              <a:rPr lang="en-GB" b="0" i="0" dirty="0">
                <a:effectLst/>
                <a:latin typeface="+mn-lt"/>
              </a:rPr>
              <a:t>   pancreatic juice, insulin and glucagon.</a:t>
            </a:r>
            <a:br>
              <a:rPr lang="en-GB" b="0" i="0" dirty="0">
                <a:effectLst/>
                <a:latin typeface="+mn-lt"/>
              </a:rPr>
            </a:br>
            <a:r>
              <a:rPr lang="en-GB" b="0" i="0" dirty="0">
                <a:effectLst/>
                <a:latin typeface="+mn-lt"/>
              </a:rPr>
              <a:t>   Sympathetic </a:t>
            </a:r>
            <a:r>
              <a:rPr lang="en-GB" b="0" i="0" dirty="0" err="1">
                <a:effectLst/>
                <a:latin typeface="+mn-lt"/>
              </a:rPr>
              <a:t>fibers</a:t>
            </a:r>
            <a:r>
              <a:rPr lang="en-GB" b="0" i="0" dirty="0">
                <a:effectLst/>
                <a:latin typeface="+mn-lt"/>
              </a:rPr>
              <a:t> cause vasoconstriction </a:t>
            </a:r>
            <a:br>
              <a:rPr lang="en-GB" b="0" i="0" dirty="0">
                <a:effectLst/>
                <a:latin typeface="+mn-lt"/>
              </a:rPr>
            </a:br>
            <a:r>
              <a:rPr lang="en-GB" b="0" i="0" dirty="0">
                <a:effectLst/>
                <a:latin typeface="+mn-lt"/>
              </a:rPr>
              <a:t>   and inhibition of exocrine secretion, in other</a:t>
            </a:r>
            <a:br>
              <a:rPr lang="en-GB" b="0" i="0" dirty="0">
                <a:effectLst/>
                <a:latin typeface="+mn-lt"/>
              </a:rPr>
            </a:br>
            <a:r>
              <a:rPr lang="en-GB" b="0" i="0" dirty="0">
                <a:effectLst/>
                <a:latin typeface="+mn-lt"/>
              </a:rPr>
              <a:t>   words, inhibition of pancreatic</a:t>
            </a:r>
            <a:r>
              <a:rPr lang="en-GB" dirty="0">
                <a:latin typeface="+mn-lt"/>
              </a:rPr>
              <a:t> </a:t>
            </a:r>
            <a:r>
              <a:rPr lang="en-GB" b="0" i="0" dirty="0">
                <a:effectLst/>
                <a:latin typeface="+mn-lt"/>
              </a:rPr>
              <a:t>juice. </a:t>
            </a:r>
            <a:br>
              <a:rPr lang="en-GB" b="0" i="0" dirty="0">
                <a:effectLst/>
                <a:latin typeface="+mn-lt"/>
              </a:rPr>
            </a:br>
            <a:r>
              <a:rPr lang="en-GB" b="0" i="0" dirty="0">
                <a:effectLst/>
                <a:latin typeface="+mn-lt"/>
              </a:rPr>
              <a:t>   In relation to hormonal release, sympathetic </a:t>
            </a:r>
            <a:br>
              <a:rPr lang="en-GB" b="0" i="0" dirty="0">
                <a:effectLst/>
                <a:latin typeface="+mn-lt"/>
              </a:rPr>
            </a:br>
            <a:r>
              <a:rPr lang="en-GB" b="0" i="0" dirty="0">
                <a:effectLst/>
                <a:latin typeface="+mn-lt"/>
              </a:rPr>
              <a:t>   innervation stimulates the release of glucagon but</a:t>
            </a:r>
            <a:br>
              <a:rPr lang="en-GB" b="0" i="0" dirty="0">
                <a:effectLst/>
                <a:latin typeface="+mn-lt"/>
              </a:rPr>
            </a:br>
            <a:r>
              <a:rPr lang="en-GB" b="0" i="0" dirty="0">
                <a:effectLst/>
                <a:latin typeface="+mn-lt"/>
              </a:rPr>
              <a:t>   inhibits that of insulin.</a:t>
            </a:r>
          </a:p>
          <a:p>
            <a:pPr algn="l"/>
            <a:r>
              <a:rPr lang="en-GB" dirty="0">
                <a:solidFill>
                  <a:srgbClr val="FFC000"/>
                </a:solidFill>
                <a:latin typeface="+mn-lt"/>
              </a:rPr>
              <a:t> </a:t>
            </a:r>
            <a:r>
              <a:rPr lang="en-GB" b="0" i="0" u="none" strike="noStrike" baseline="0" dirty="0">
                <a:latin typeface="+mn-lt"/>
              </a:rPr>
              <a:t>The parasympathetic </a:t>
            </a:r>
            <a:r>
              <a:rPr lang="en-GB" b="0" i="0" u="none" strike="noStrike" baseline="0" dirty="0" err="1">
                <a:latin typeface="+mn-lt"/>
              </a:rPr>
              <a:t>fibers</a:t>
            </a:r>
            <a:r>
              <a:rPr lang="en-GB" b="0" i="0" u="none" strike="noStrike" baseline="0" dirty="0">
                <a:latin typeface="+mn-lt"/>
              </a:rPr>
              <a:t> are secretomotor, but pancreatic secretion is primarily mediated by</a:t>
            </a:r>
            <a:br>
              <a:rPr lang="en-GB" b="0" i="0" u="none" strike="noStrike" baseline="0" dirty="0">
                <a:latin typeface="+mn-lt"/>
              </a:rPr>
            </a:br>
            <a:r>
              <a:rPr lang="en-GB" b="0" i="0" u="none" strike="noStrike" baseline="0" dirty="0">
                <a:latin typeface="+mn-lt"/>
              </a:rPr>
              <a:t>  secretin and cholecystokinin, hormones formed  by the epithelial cells of the duodenum and </a:t>
            </a:r>
            <a:br>
              <a:rPr lang="en-GB" b="0" i="0" u="none" strike="noStrike" baseline="0" dirty="0">
                <a:latin typeface="+mn-lt"/>
              </a:rPr>
            </a:br>
            <a:r>
              <a:rPr lang="en-GB" b="0" i="0" u="none" strike="noStrike" baseline="0" dirty="0">
                <a:latin typeface="+mn-lt"/>
              </a:rPr>
              <a:t>  proximal intestinal mucosa under the stimulus of</a:t>
            </a:r>
            <a:r>
              <a:rPr lang="en-GB" dirty="0">
                <a:latin typeface="+mn-lt"/>
              </a:rPr>
              <a:t> </a:t>
            </a:r>
            <a:r>
              <a:rPr lang="en-GB" b="0" i="0" u="none" strike="noStrike" baseline="0" dirty="0">
                <a:latin typeface="+mn-lt"/>
              </a:rPr>
              <a:t>acid contents from the stomach</a:t>
            </a:r>
            <a:r>
              <a:rPr lang="en-GB" b="0" i="0" dirty="0">
                <a:effectLst/>
                <a:latin typeface="+mn-lt"/>
              </a:rPr>
              <a:t> </a:t>
            </a:r>
            <a:endParaRPr lang="sr-Latn-CS" dirty="0">
              <a:latin typeface="+mn-lt"/>
            </a:endParaRPr>
          </a:p>
        </p:txBody>
      </p:sp>
      <p:sp>
        <p:nvSpPr>
          <p:cNvPr id="51204" name="Right Brace 13"/>
          <p:cNvSpPr>
            <a:spLocks/>
          </p:cNvSpPr>
          <p:nvPr/>
        </p:nvSpPr>
        <p:spPr bwMode="auto">
          <a:xfrm>
            <a:off x="3747462" y="930166"/>
            <a:ext cx="428625" cy="1714500"/>
          </a:xfrm>
          <a:prstGeom prst="rightBrace">
            <a:avLst>
              <a:gd name="adj1" fmla="val 8333"/>
              <a:gd name="adj2" fmla="val 50000"/>
            </a:avLst>
          </a:prstGeom>
          <a:noFill/>
          <a:ln w="9525" algn="ctr">
            <a:solidFill>
              <a:schemeClr val="tx1"/>
            </a:solidFill>
            <a:round/>
            <a:headEnd/>
            <a:tailEnd/>
          </a:ln>
        </p:spPr>
        <p:txBody>
          <a:bodyPr/>
          <a:lstStyle/>
          <a:p>
            <a:endParaRPr lang="sr-Latn-CS"/>
          </a:p>
        </p:txBody>
      </p:sp>
      <p:sp>
        <p:nvSpPr>
          <p:cNvPr id="15" name="TextBox 14"/>
          <p:cNvSpPr txBox="1"/>
          <p:nvPr/>
        </p:nvSpPr>
        <p:spPr>
          <a:xfrm>
            <a:off x="4145607" y="1587361"/>
            <a:ext cx="1975221" cy="400110"/>
          </a:xfrm>
          <a:prstGeom prst="rect">
            <a:avLst/>
          </a:prstGeom>
          <a:noFill/>
        </p:spPr>
        <p:txBody>
          <a:bodyPr wrap="none">
            <a:spAutoFit/>
          </a:bodyPr>
          <a:lstStyle/>
          <a:p>
            <a:pPr>
              <a:defRPr/>
            </a:pPr>
            <a:r>
              <a:rPr lang="sr-Latn-CS" sz="2000" b="1" dirty="0">
                <a:ln>
                  <a:solidFill>
                    <a:srgbClr val="FFC000"/>
                  </a:solidFill>
                </a:ln>
              </a:rPr>
              <a:t>Plexus coeliacus</a:t>
            </a:r>
          </a:p>
        </p:txBody>
      </p:sp>
      <p:pic>
        <p:nvPicPr>
          <p:cNvPr id="51206" name="Picture 4"/>
          <p:cNvPicPr>
            <a:picLocks noChangeAspect="1" noChangeArrowheads="1"/>
          </p:cNvPicPr>
          <p:nvPr/>
        </p:nvPicPr>
        <p:blipFill>
          <a:blip r:embed="rId2" cstate="print"/>
          <a:srcRect l="21928" t="7004" r="3577" b="3307"/>
          <a:stretch>
            <a:fillRect/>
          </a:stretch>
        </p:blipFill>
        <p:spPr bwMode="auto">
          <a:xfrm>
            <a:off x="4967915" y="2276872"/>
            <a:ext cx="3874671" cy="3732019"/>
          </a:xfrm>
          <a:prstGeom prst="rect">
            <a:avLst/>
          </a:prstGeom>
          <a:noFill/>
          <a:ln w="9525">
            <a:noFill/>
            <a:miter lim="800000"/>
            <a:headEnd/>
            <a:tailEnd/>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2946992" y="47969"/>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sp>
        <p:nvSpPr>
          <p:cNvPr id="4" name="TextBox 3"/>
          <p:cNvSpPr txBox="1"/>
          <p:nvPr/>
        </p:nvSpPr>
        <p:spPr>
          <a:xfrm>
            <a:off x="-5248" y="692696"/>
            <a:ext cx="9180120" cy="6247864"/>
          </a:xfrm>
          <a:prstGeom prst="rect">
            <a:avLst/>
          </a:prstGeom>
          <a:noFill/>
        </p:spPr>
        <p:txBody>
          <a:bodyPr wrap="square">
            <a:spAutoFit/>
          </a:bodyPr>
          <a:lstStyle/>
          <a:p>
            <a:pPr algn="l"/>
            <a:r>
              <a:rPr lang="en-GB" sz="2000" b="0" i="0" u="none" strike="noStrike" baseline="0" dirty="0">
                <a:latin typeface="+mn-lt"/>
              </a:rPr>
              <a:t>The </a:t>
            </a:r>
            <a:r>
              <a:rPr lang="en-GB" sz="2000" b="1" i="0" u="none" strike="noStrike" baseline="0" dirty="0">
                <a:latin typeface="+mn-lt"/>
              </a:rPr>
              <a:t>visceral surface of the liver </a:t>
            </a:r>
            <a:r>
              <a:rPr lang="en-GB" sz="2000" b="0" i="0" u="none" strike="noStrike" baseline="0" dirty="0">
                <a:latin typeface="+mn-lt"/>
              </a:rPr>
              <a:t>is also covered </a:t>
            </a:r>
            <a:br>
              <a:rPr lang="en-GB" sz="2000" b="0" i="0" u="none" strike="noStrike" baseline="0" dirty="0">
                <a:latin typeface="+mn-lt"/>
              </a:rPr>
            </a:br>
            <a:r>
              <a:rPr lang="en-GB" sz="2000" b="0" i="0" u="none" strike="noStrike" baseline="0" dirty="0">
                <a:latin typeface="+mn-lt"/>
              </a:rPr>
              <a:t>with visceral peritoneum except in the </a:t>
            </a:r>
            <a:r>
              <a:rPr lang="en-GB" sz="2000" b="1" i="0" u="none" strike="noStrike" baseline="0" dirty="0">
                <a:latin typeface="+mn-lt"/>
              </a:rPr>
              <a:t>fossa for </a:t>
            </a:r>
            <a:br>
              <a:rPr lang="en-GB" sz="2000" b="1" i="0" u="none" strike="noStrike" baseline="0" dirty="0">
                <a:latin typeface="+mn-lt"/>
              </a:rPr>
            </a:br>
            <a:r>
              <a:rPr lang="en-GB" sz="2000" b="1" i="0" u="none" strike="noStrike" baseline="0" dirty="0">
                <a:latin typeface="+mn-lt"/>
              </a:rPr>
              <a:t>the gallbladder </a:t>
            </a:r>
            <a:r>
              <a:rPr lang="en-GB" sz="2000" b="0" i="0" u="none" strike="noStrike" baseline="0" dirty="0">
                <a:latin typeface="+mn-lt"/>
              </a:rPr>
              <a:t>and the </a:t>
            </a:r>
            <a:r>
              <a:rPr lang="en-GB" sz="2000" b="1" i="0" u="none" strike="noStrike" baseline="0" dirty="0">
                <a:latin typeface="+mn-lt"/>
              </a:rPr>
              <a:t>porta hepatis</a:t>
            </a:r>
            <a:endParaRPr lang="en-GB" sz="2000" b="1" dirty="0">
              <a:latin typeface="+mn-lt"/>
            </a:endParaRPr>
          </a:p>
          <a:p>
            <a:pPr>
              <a:defRPr/>
            </a:pPr>
            <a:endParaRPr lang="en-GB" sz="2000" b="1" dirty="0"/>
          </a:p>
          <a:p>
            <a:pPr marL="342900" indent="-342900">
              <a:defRPr/>
            </a:pPr>
            <a:r>
              <a:rPr lang="sr-Latn-CS" sz="2000" b="1" dirty="0">
                <a:ln>
                  <a:solidFill>
                    <a:schemeClr val="tx1"/>
                  </a:solidFill>
                </a:ln>
                <a:solidFill>
                  <a:schemeClr val="accent2">
                    <a:lumMod val="60000"/>
                    <a:lumOff val="40000"/>
                  </a:schemeClr>
                </a:solidFill>
                <a:latin typeface="Book Antiqua" pitchFamily="18" charset="0"/>
              </a:rPr>
              <a:t>* </a:t>
            </a:r>
            <a:r>
              <a:rPr lang="en-GB" sz="2000" b="1" dirty="0">
                <a:ln>
                  <a:solidFill>
                    <a:schemeClr val="tx1"/>
                  </a:solidFill>
                </a:ln>
                <a:solidFill>
                  <a:schemeClr val="accent2">
                    <a:lumMod val="60000"/>
                    <a:lumOff val="40000"/>
                  </a:schemeClr>
                </a:solidFill>
                <a:latin typeface="Book Antiqua" pitchFamily="18" charset="0"/>
              </a:rPr>
              <a:t>Ligaments</a:t>
            </a:r>
            <a:r>
              <a:rPr lang="sr-Latn-CS" sz="2000" b="1" dirty="0">
                <a:ln>
                  <a:solidFill>
                    <a:schemeClr val="tx1"/>
                  </a:solidFill>
                </a:ln>
                <a:solidFill>
                  <a:schemeClr val="accent2">
                    <a:lumMod val="60000"/>
                    <a:lumOff val="40000"/>
                  </a:schemeClr>
                </a:solidFill>
                <a:latin typeface="Book Antiqua" pitchFamily="18" charset="0"/>
              </a:rPr>
              <a:t>:</a:t>
            </a:r>
            <a:br>
              <a:rPr lang="en-GB" sz="2000" b="1" dirty="0">
                <a:ln>
                  <a:solidFill>
                    <a:schemeClr val="tx1"/>
                  </a:solidFill>
                </a:ln>
                <a:solidFill>
                  <a:schemeClr val="accent2">
                    <a:lumMod val="60000"/>
                    <a:lumOff val="40000"/>
                  </a:schemeClr>
                </a:solidFill>
                <a:latin typeface="Book Antiqua" pitchFamily="18" charset="0"/>
              </a:rPr>
            </a:br>
            <a:endParaRPr lang="sr-Latn-CS" sz="2000" b="1" dirty="0">
              <a:ln>
                <a:solidFill>
                  <a:schemeClr val="tx1"/>
                </a:solidFill>
              </a:ln>
              <a:solidFill>
                <a:schemeClr val="accent2">
                  <a:lumMod val="60000"/>
                  <a:lumOff val="40000"/>
                </a:schemeClr>
              </a:solidFill>
              <a:latin typeface="Book Antiqua" pitchFamily="18" charset="0"/>
            </a:endParaRPr>
          </a:p>
          <a:p>
            <a:pPr marL="342900" indent="-342900">
              <a:buFontTx/>
              <a:buChar char="-"/>
              <a:defRPr/>
            </a:pPr>
            <a:r>
              <a:rPr lang="en-GB" sz="2000" b="1" dirty="0" err="1">
                <a:ln>
                  <a:solidFill>
                    <a:schemeClr val="tx1"/>
                  </a:solidFill>
                </a:ln>
                <a:solidFill>
                  <a:schemeClr val="accent2">
                    <a:lumMod val="60000"/>
                    <a:lumOff val="40000"/>
                  </a:schemeClr>
                </a:solidFill>
                <a:latin typeface="Book Antiqua" pitchFamily="18" charset="0"/>
              </a:rPr>
              <a:t>Triangulare</a:t>
            </a:r>
            <a:r>
              <a:rPr lang="en-GB" sz="2000" b="1" dirty="0">
                <a:ln>
                  <a:solidFill>
                    <a:schemeClr val="tx1"/>
                  </a:solidFill>
                </a:ln>
                <a:solidFill>
                  <a:schemeClr val="accent2">
                    <a:lumMod val="60000"/>
                    <a:lumOff val="40000"/>
                  </a:schemeClr>
                </a:solidFill>
                <a:latin typeface="Book Antiqua" pitchFamily="18" charset="0"/>
              </a:rPr>
              <a:t> ligaments (right and left)</a:t>
            </a:r>
            <a:br>
              <a:rPr lang="en-GB" sz="2000" b="1" dirty="0">
                <a:ln>
                  <a:solidFill>
                    <a:schemeClr val="tx1"/>
                  </a:solidFill>
                </a:ln>
                <a:solidFill>
                  <a:schemeClr val="accent2">
                    <a:lumMod val="60000"/>
                    <a:lumOff val="40000"/>
                  </a:schemeClr>
                </a:solidFill>
                <a:latin typeface="Book Antiqua" pitchFamily="18" charset="0"/>
              </a:rPr>
            </a:br>
            <a:r>
              <a:rPr lang="en-GB" sz="2000" b="1" dirty="0">
                <a:ln>
                  <a:solidFill>
                    <a:schemeClr val="tx1"/>
                  </a:solidFill>
                </a:ln>
                <a:solidFill>
                  <a:schemeClr val="accent2">
                    <a:lumMod val="60000"/>
                    <a:lumOff val="40000"/>
                  </a:schemeClr>
                </a:solidFill>
                <a:latin typeface="Book Antiqua" pitchFamily="18" charset="0"/>
              </a:rPr>
              <a:t>(</a:t>
            </a:r>
            <a:r>
              <a:rPr lang="sr-Latn-CS" sz="2000" b="1" dirty="0" err="1">
                <a:ln>
                  <a:solidFill>
                    <a:schemeClr val="tx1"/>
                  </a:solidFill>
                </a:ln>
                <a:solidFill>
                  <a:schemeClr val="accent2">
                    <a:lumMod val="60000"/>
                    <a:lumOff val="40000"/>
                  </a:schemeClr>
                </a:solidFill>
                <a:latin typeface="Book Antiqua" pitchFamily="18" charset="0"/>
              </a:rPr>
              <a:t>ligg</a:t>
            </a:r>
            <a:r>
              <a:rPr lang="sr-Latn-CS" sz="2000" b="1" dirty="0">
                <a:ln>
                  <a:solidFill>
                    <a:schemeClr val="tx1"/>
                  </a:solidFill>
                </a:ln>
                <a:solidFill>
                  <a:schemeClr val="accent2">
                    <a:lumMod val="60000"/>
                    <a:lumOff val="40000"/>
                  </a:schemeClr>
                </a:solidFill>
                <a:latin typeface="Book Antiqua" pitchFamily="18" charset="0"/>
              </a:rPr>
              <a:t>. </a:t>
            </a:r>
            <a:r>
              <a:rPr lang="sr-Latn-CS" sz="2000" b="1" dirty="0" err="1">
                <a:ln>
                  <a:solidFill>
                    <a:schemeClr val="tx1"/>
                  </a:solidFill>
                </a:ln>
                <a:solidFill>
                  <a:schemeClr val="accent2">
                    <a:lumMod val="60000"/>
                    <a:lumOff val="40000"/>
                  </a:schemeClr>
                </a:solidFill>
                <a:latin typeface="Book Antiqua" pitchFamily="18" charset="0"/>
              </a:rPr>
              <a:t>triangularia</a:t>
            </a:r>
            <a:r>
              <a:rPr lang="sr-Latn-CS" sz="2000" b="1" dirty="0">
                <a:ln>
                  <a:solidFill>
                    <a:schemeClr val="tx1"/>
                  </a:solidFill>
                </a:ln>
                <a:solidFill>
                  <a:schemeClr val="accent2">
                    <a:lumMod val="60000"/>
                    <a:lumOff val="40000"/>
                  </a:schemeClr>
                </a:solidFill>
                <a:latin typeface="Book Antiqua" pitchFamily="18" charset="0"/>
              </a:rPr>
              <a:t> </a:t>
            </a:r>
            <a:r>
              <a:rPr lang="sr-Latn-CS" sz="2000" b="1" dirty="0" err="1">
                <a:ln>
                  <a:solidFill>
                    <a:schemeClr val="tx1"/>
                  </a:solidFill>
                </a:ln>
                <a:solidFill>
                  <a:schemeClr val="accent2">
                    <a:lumMod val="60000"/>
                    <a:lumOff val="40000"/>
                  </a:schemeClr>
                </a:solidFill>
                <a:latin typeface="Book Antiqua" pitchFamily="18" charset="0"/>
              </a:rPr>
              <a:t>hepatis</a:t>
            </a:r>
            <a:r>
              <a:rPr lang="en-GB" sz="2000" b="1" dirty="0">
                <a:ln>
                  <a:solidFill>
                    <a:schemeClr val="tx1"/>
                  </a:solidFill>
                </a:ln>
                <a:solidFill>
                  <a:schemeClr val="accent2">
                    <a:lumMod val="60000"/>
                    <a:lumOff val="40000"/>
                  </a:schemeClr>
                </a:solidFill>
                <a:latin typeface="Book Antiqua" pitchFamily="18" charset="0"/>
              </a:rPr>
              <a:t>)</a:t>
            </a:r>
            <a:endParaRPr lang="sr-Latn-CS" sz="2000" b="1" dirty="0">
              <a:ln>
                <a:solidFill>
                  <a:schemeClr val="tx1"/>
                </a:solidFill>
              </a:ln>
              <a:solidFill>
                <a:schemeClr val="accent2">
                  <a:lumMod val="60000"/>
                  <a:lumOff val="40000"/>
                </a:schemeClr>
              </a:solidFill>
              <a:latin typeface="Book Antiqua" pitchFamily="18" charset="0"/>
            </a:endParaRPr>
          </a:p>
          <a:p>
            <a:pPr>
              <a:defRPr/>
            </a:pPr>
            <a:endParaRPr lang="en-GB" sz="2000" b="1" dirty="0"/>
          </a:p>
          <a:p>
            <a:pPr>
              <a:buFont typeface="Arial" panose="020B0604020202020204" pitchFamily="34" charset="0"/>
              <a:buChar char="•"/>
            </a:pPr>
            <a:r>
              <a:rPr lang="en-GB" sz="2000" b="0" i="0" dirty="0">
                <a:solidFill>
                  <a:schemeClr val="accent2">
                    <a:lumMod val="40000"/>
                    <a:lumOff val="60000"/>
                  </a:schemeClr>
                </a:solidFill>
                <a:effectLst/>
                <a:latin typeface="+mn-lt"/>
              </a:rPr>
              <a:t>The left triangular ligament </a:t>
            </a:r>
            <a:r>
              <a:rPr lang="en-GB" sz="2000" b="0" i="0" dirty="0">
                <a:effectLst/>
                <a:latin typeface="+mn-lt"/>
              </a:rPr>
              <a:t>is formed by the </a:t>
            </a:r>
            <a:br>
              <a:rPr lang="en-GB" sz="2000" b="0" i="0" dirty="0">
                <a:effectLst/>
                <a:latin typeface="+mn-lt"/>
              </a:rPr>
            </a:br>
            <a:r>
              <a:rPr lang="en-GB" sz="2000" b="0" i="0" dirty="0">
                <a:effectLst/>
                <a:latin typeface="+mn-lt"/>
              </a:rPr>
              <a:t>union of the anterior and posterior layers of </a:t>
            </a:r>
            <a:br>
              <a:rPr lang="en-GB" sz="2000" b="0" i="0" dirty="0">
                <a:effectLst/>
                <a:latin typeface="+mn-lt"/>
              </a:rPr>
            </a:br>
            <a:r>
              <a:rPr lang="en-GB" sz="2000" b="0" i="0" dirty="0">
                <a:effectLst/>
                <a:latin typeface="+mn-lt"/>
              </a:rPr>
              <a:t>the coronary ligament at the apex (left extremity)</a:t>
            </a:r>
            <a:br>
              <a:rPr lang="en-GB" sz="2000" b="0" i="0" dirty="0">
                <a:effectLst/>
                <a:latin typeface="+mn-lt"/>
              </a:rPr>
            </a:br>
            <a:r>
              <a:rPr lang="en-GB" sz="2000" b="0" i="0" dirty="0">
                <a:effectLst/>
                <a:latin typeface="+mn-lt"/>
              </a:rPr>
              <a:t>of the liver</a:t>
            </a:r>
            <a:r>
              <a:rPr lang="en-GB" sz="2000" dirty="0">
                <a:latin typeface="+mn-lt"/>
              </a:rPr>
              <a:t> </a:t>
            </a:r>
            <a:r>
              <a:rPr lang="en-GB" sz="2000" b="0" i="0" dirty="0">
                <a:effectLst/>
                <a:latin typeface="+mn-lt"/>
              </a:rPr>
              <a:t>and attaches the left lobe of the liver to </a:t>
            </a:r>
            <a:br>
              <a:rPr lang="en-GB" sz="2000" b="0" i="0" dirty="0">
                <a:effectLst/>
                <a:latin typeface="+mn-lt"/>
              </a:rPr>
            </a:br>
            <a:r>
              <a:rPr lang="en-GB" sz="2000" b="0" i="0" dirty="0">
                <a:effectLst/>
                <a:latin typeface="+mn-lt"/>
              </a:rPr>
              <a:t>the diaphragm.</a:t>
            </a:r>
          </a:p>
          <a:p>
            <a:pPr>
              <a:buFont typeface="Arial" panose="020B0604020202020204" pitchFamily="34" charset="0"/>
              <a:buChar char="•"/>
            </a:pPr>
            <a:r>
              <a:rPr lang="en-GB" sz="2000" b="0" i="0" dirty="0">
                <a:solidFill>
                  <a:schemeClr val="accent2">
                    <a:lumMod val="40000"/>
                    <a:lumOff val="60000"/>
                  </a:schemeClr>
                </a:solidFill>
                <a:effectLst/>
                <a:latin typeface="+mn-lt"/>
              </a:rPr>
              <a:t>The right triangular ligament </a:t>
            </a:r>
            <a:r>
              <a:rPr lang="en-GB" sz="2000" b="0" i="0" dirty="0">
                <a:effectLst/>
                <a:latin typeface="+mn-lt"/>
              </a:rPr>
              <a:t>is formed in a </a:t>
            </a:r>
            <a:br>
              <a:rPr lang="en-GB" sz="2000" b="0" i="0" dirty="0">
                <a:effectLst/>
                <a:latin typeface="+mn-lt"/>
              </a:rPr>
            </a:br>
            <a:r>
              <a:rPr lang="en-GB" sz="2000" b="0" i="0" dirty="0">
                <a:effectLst/>
                <a:latin typeface="+mn-lt"/>
              </a:rPr>
              <a:t>similar fashion adjacent to the bare area and </a:t>
            </a:r>
            <a:br>
              <a:rPr lang="en-GB" sz="2000" b="0" i="0" dirty="0">
                <a:effectLst/>
                <a:latin typeface="+mn-lt"/>
              </a:rPr>
            </a:br>
            <a:r>
              <a:rPr lang="en-GB" sz="2000" b="0" i="0" dirty="0">
                <a:effectLst/>
                <a:latin typeface="+mn-lt"/>
              </a:rPr>
              <a:t>attaches the right lobe of the liver to the </a:t>
            </a:r>
            <a:br>
              <a:rPr lang="en-GB" sz="2000" b="0" i="0" dirty="0">
                <a:effectLst/>
                <a:latin typeface="+mn-lt"/>
              </a:rPr>
            </a:br>
            <a:r>
              <a:rPr lang="en-GB" sz="2000" b="0" i="0" dirty="0">
                <a:effectLst/>
                <a:latin typeface="+mn-lt"/>
              </a:rPr>
              <a:t>diaphragm</a:t>
            </a:r>
          </a:p>
          <a:p>
            <a:pPr>
              <a:defRPr/>
            </a:pPr>
            <a:endParaRPr lang="sr-Latn-CS" sz="2000" b="1" dirty="0"/>
          </a:p>
          <a:p>
            <a:pPr>
              <a:buFontTx/>
              <a:buChar char="-"/>
              <a:defRPr/>
            </a:pPr>
            <a:endParaRPr lang="sr-Latn-CS" sz="2000" b="1" dirty="0"/>
          </a:p>
        </p:txBody>
      </p:sp>
      <p:pic>
        <p:nvPicPr>
          <p:cNvPr id="2" name="Picture 2">
            <a:extLst>
              <a:ext uri="{FF2B5EF4-FFF2-40B4-BE49-F238E27FC236}">
                <a16:creationId xmlns:a16="http://schemas.microsoft.com/office/drawing/2014/main" id="{F60393CC-6E4A-6148-4BEA-80974B879073}"/>
              </a:ext>
            </a:extLst>
          </p:cNvPr>
          <p:cNvPicPr>
            <a:picLocks noChangeAspect="1" noChangeArrowheads="1"/>
          </p:cNvPicPr>
          <p:nvPr/>
        </p:nvPicPr>
        <p:blipFill>
          <a:blip r:embed="rId2" cstate="print"/>
          <a:srcRect l="7307" r="37537" b="38190"/>
          <a:stretch>
            <a:fillRect/>
          </a:stretch>
        </p:blipFill>
        <p:spPr bwMode="auto">
          <a:xfrm>
            <a:off x="5266597" y="692696"/>
            <a:ext cx="3877403" cy="3259266"/>
          </a:xfrm>
          <a:prstGeom prst="rect">
            <a:avLst/>
          </a:prstGeom>
          <a:noFill/>
          <a:ln w="38100">
            <a:solidFill>
              <a:srgbClr val="FFFF00"/>
            </a:solidFill>
            <a:miter lim="800000"/>
            <a:headEnd/>
            <a:tailEnd/>
          </a:ln>
        </p:spPr>
      </p:pic>
      <p:pic>
        <p:nvPicPr>
          <p:cNvPr id="3" name="Picture 2">
            <a:extLst>
              <a:ext uri="{FF2B5EF4-FFF2-40B4-BE49-F238E27FC236}">
                <a16:creationId xmlns:a16="http://schemas.microsoft.com/office/drawing/2014/main" id="{D70693DB-412F-7151-F79E-03A6FC1FE055}"/>
              </a:ext>
            </a:extLst>
          </p:cNvPr>
          <p:cNvPicPr>
            <a:picLocks noChangeAspect="1" noChangeArrowheads="1"/>
          </p:cNvPicPr>
          <p:nvPr/>
        </p:nvPicPr>
        <p:blipFill>
          <a:blip r:embed="rId3" cstate="print"/>
          <a:srcRect l="7788" r="37537" b="37352"/>
          <a:stretch>
            <a:fillRect/>
          </a:stretch>
        </p:blipFill>
        <p:spPr bwMode="auto">
          <a:xfrm>
            <a:off x="5508104" y="3839491"/>
            <a:ext cx="3456384" cy="2970540"/>
          </a:xfrm>
          <a:prstGeom prst="rect">
            <a:avLst/>
          </a:prstGeom>
          <a:noFill/>
          <a:ln w="38100">
            <a:solidFill>
              <a:srgbClr val="FFFF00"/>
            </a:solidFill>
            <a:miter lim="800000"/>
            <a:headEnd/>
            <a:tailEnd/>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l="7307" r="37537" b="38190"/>
          <a:stretch>
            <a:fillRect/>
          </a:stretch>
        </p:blipFill>
        <p:spPr bwMode="auto">
          <a:xfrm>
            <a:off x="2411760" y="3400521"/>
            <a:ext cx="4104456" cy="3449343"/>
          </a:xfrm>
          <a:prstGeom prst="rect">
            <a:avLst/>
          </a:prstGeom>
          <a:noFill/>
          <a:ln w="38100">
            <a:solidFill>
              <a:srgbClr val="FFFF00"/>
            </a:solidFill>
            <a:miter lim="800000"/>
            <a:headEnd/>
            <a:tailEnd/>
          </a:ln>
        </p:spPr>
      </p:pic>
      <p:sp>
        <p:nvSpPr>
          <p:cNvPr id="6147" name="Text Box 3"/>
          <p:cNvSpPr txBox="1">
            <a:spLocks noChangeArrowheads="1"/>
          </p:cNvSpPr>
          <p:nvPr/>
        </p:nvSpPr>
        <p:spPr bwMode="auto">
          <a:xfrm>
            <a:off x="2934180" y="54631"/>
            <a:ext cx="3275640" cy="584775"/>
          </a:xfrm>
          <a:prstGeom prst="rect">
            <a:avLst/>
          </a:prstGeom>
          <a:noFill/>
          <a:ln w="9525">
            <a:noFill/>
            <a:miter lim="800000"/>
            <a:headEnd/>
            <a:tailEnd/>
          </a:ln>
        </p:spPr>
        <p:txBody>
          <a:bodyPr wrap="none">
            <a:spAutoFit/>
          </a:bodyPr>
          <a:lstStyle/>
          <a:p>
            <a:r>
              <a:rPr lang="en-GB" sz="3200" b="1" dirty="0">
                <a:solidFill>
                  <a:srgbClr val="FFFF00"/>
                </a:solidFill>
              </a:rPr>
              <a:t>LIVER</a:t>
            </a:r>
            <a:r>
              <a:rPr lang="sr-Latn-CS" sz="3200" b="1" dirty="0">
                <a:solidFill>
                  <a:srgbClr val="FFFF00"/>
                </a:solidFill>
              </a:rPr>
              <a:t> (HEPAR)</a:t>
            </a:r>
            <a:endParaRPr lang="en-US" sz="3200" b="1" dirty="0">
              <a:solidFill>
                <a:srgbClr val="FFFF00"/>
              </a:solidFill>
            </a:endParaRPr>
          </a:p>
        </p:txBody>
      </p:sp>
      <p:sp>
        <p:nvSpPr>
          <p:cNvPr id="4" name="TextBox 3"/>
          <p:cNvSpPr txBox="1"/>
          <p:nvPr/>
        </p:nvSpPr>
        <p:spPr>
          <a:xfrm>
            <a:off x="33432" y="114854"/>
            <a:ext cx="8964488" cy="3570208"/>
          </a:xfrm>
          <a:prstGeom prst="rect">
            <a:avLst/>
          </a:prstGeom>
          <a:noFill/>
        </p:spPr>
        <p:txBody>
          <a:bodyPr wrap="square">
            <a:spAutoFit/>
          </a:bodyPr>
          <a:lstStyle/>
          <a:p>
            <a:pPr>
              <a:defRPr/>
            </a:pPr>
            <a:endParaRPr lang="sr-Latn-CS" b="1" dirty="0">
              <a:ln>
                <a:solidFill>
                  <a:schemeClr val="tx1"/>
                </a:solidFill>
              </a:ln>
              <a:solidFill>
                <a:srgbClr val="FFC000"/>
              </a:solidFill>
              <a:latin typeface="Book Antiqua" pitchFamily="18" charset="0"/>
            </a:endParaRPr>
          </a:p>
          <a:p>
            <a:pPr marL="342900" indent="-342900">
              <a:defRPr/>
            </a:pPr>
            <a:r>
              <a:rPr lang="sr-Latn-CS" b="1" dirty="0">
                <a:ln>
                  <a:solidFill>
                    <a:schemeClr val="tx1"/>
                  </a:solidFill>
                </a:ln>
                <a:solidFill>
                  <a:srgbClr val="FFC000"/>
                </a:solidFill>
                <a:latin typeface="Book Antiqua" pitchFamily="18" charset="0"/>
              </a:rPr>
              <a:t>2) </a:t>
            </a:r>
            <a:r>
              <a:rPr lang="en-GB" b="1" dirty="0">
                <a:ln>
                  <a:solidFill>
                    <a:schemeClr val="tx1"/>
                  </a:solidFill>
                </a:ln>
                <a:solidFill>
                  <a:srgbClr val="FFC000"/>
                </a:solidFill>
                <a:latin typeface="Book Antiqua" pitchFamily="18" charset="0"/>
              </a:rPr>
              <a:t>Visceral surface</a:t>
            </a:r>
            <a:br>
              <a:rPr lang="en-GB" b="1" dirty="0">
                <a:ln>
                  <a:solidFill>
                    <a:schemeClr val="tx1"/>
                  </a:solidFill>
                </a:ln>
                <a:solidFill>
                  <a:srgbClr val="FFC000"/>
                </a:solidFill>
                <a:latin typeface="Book Antiqua" pitchFamily="18" charset="0"/>
              </a:rPr>
            </a:br>
            <a:endParaRPr lang="sr-Latn-CS" b="1" dirty="0">
              <a:ln>
                <a:solidFill>
                  <a:schemeClr val="tx1"/>
                </a:solidFill>
              </a:ln>
              <a:solidFill>
                <a:srgbClr val="FFC000"/>
              </a:solidFill>
              <a:latin typeface="Book Antiqua" pitchFamily="18" charset="0"/>
            </a:endParaRPr>
          </a:p>
          <a:p>
            <a:pPr algn="l"/>
            <a:r>
              <a:rPr lang="en-GB" b="0" i="0" u="none" strike="noStrike" baseline="0" dirty="0">
                <a:latin typeface="+mn-lt"/>
              </a:rPr>
              <a:t>In contrast to the smooth diaphragmatic surface, the visceral surface bears multiple</a:t>
            </a:r>
            <a:br>
              <a:rPr lang="en-GB" b="0" i="0" u="none" strike="noStrike" baseline="0" dirty="0">
                <a:latin typeface="+mn-lt"/>
              </a:rPr>
            </a:br>
            <a:r>
              <a:rPr lang="en-GB" b="0" i="0" u="none" strike="noStrike" baseline="0" dirty="0">
                <a:latin typeface="+mn-lt"/>
              </a:rPr>
              <a:t>fissures and impressions from contact with other organs.</a:t>
            </a:r>
          </a:p>
          <a:p>
            <a:pPr algn="l"/>
            <a:endParaRPr lang="en-GB" sz="1000" dirty="0">
              <a:ln>
                <a:solidFill>
                  <a:schemeClr val="tx1"/>
                </a:solidFill>
              </a:ln>
              <a:solidFill>
                <a:srgbClr val="FFC000"/>
              </a:solidFill>
              <a:latin typeface="+mn-lt"/>
            </a:endParaRPr>
          </a:p>
          <a:p>
            <a:pPr algn="l"/>
            <a:r>
              <a:rPr lang="en-GB" b="0" i="0" u="none" strike="noStrike" baseline="0" dirty="0">
                <a:latin typeface="+mn-lt"/>
              </a:rPr>
              <a:t> * right side of the anterior aspect of the stomach (</a:t>
            </a:r>
            <a:r>
              <a:rPr lang="en-GB" b="0" i="1" u="none" strike="noStrike" baseline="0" dirty="0">
                <a:latin typeface="+mn-lt"/>
              </a:rPr>
              <a:t>gastric </a:t>
            </a:r>
            <a:r>
              <a:rPr lang="en-GB" b="0" i="0" u="none" strike="noStrike" baseline="0" dirty="0">
                <a:latin typeface="+mn-lt"/>
              </a:rPr>
              <a:t>and </a:t>
            </a:r>
            <a:r>
              <a:rPr lang="en-GB" b="0" i="1" u="none" strike="noStrike" baseline="0" dirty="0">
                <a:latin typeface="+mn-lt"/>
              </a:rPr>
              <a:t>pyloric areas</a:t>
            </a:r>
            <a:r>
              <a:rPr lang="en-GB" b="0" i="0" u="none" strike="noStrike" baseline="0" dirty="0">
                <a:latin typeface="+mn-lt"/>
              </a:rPr>
              <a:t>).</a:t>
            </a:r>
          </a:p>
          <a:p>
            <a:pPr algn="l"/>
            <a:r>
              <a:rPr lang="en-GB" b="0" i="0" u="none" strike="noStrike" baseline="0" dirty="0">
                <a:latin typeface="+mn-lt"/>
              </a:rPr>
              <a:t> * superior part of the duodenum (</a:t>
            </a:r>
            <a:r>
              <a:rPr lang="en-GB" b="0" i="1" u="none" strike="noStrike" baseline="0" dirty="0">
                <a:latin typeface="+mn-lt"/>
              </a:rPr>
              <a:t>duodenal area</a:t>
            </a:r>
            <a:r>
              <a:rPr lang="en-GB" b="0" i="0" u="none" strike="noStrike" baseline="0" dirty="0">
                <a:latin typeface="+mn-lt"/>
              </a:rPr>
              <a:t>).</a:t>
            </a:r>
          </a:p>
          <a:p>
            <a:pPr algn="l"/>
            <a:r>
              <a:rPr lang="en-GB" b="0" i="0" u="none" strike="noStrike" baseline="0" dirty="0">
                <a:latin typeface="+mn-lt"/>
              </a:rPr>
              <a:t> * lesser </a:t>
            </a:r>
            <a:r>
              <a:rPr lang="en-GB" b="0" i="0" u="none" strike="noStrike" baseline="0" dirty="0" err="1">
                <a:latin typeface="+mn-lt"/>
              </a:rPr>
              <a:t>omentum</a:t>
            </a:r>
            <a:r>
              <a:rPr lang="en-GB" b="0" i="0" u="none" strike="noStrike" baseline="0" dirty="0">
                <a:latin typeface="+mn-lt"/>
              </a:rPr>
              <a:t> (extends into the fissure for the ligamentum venosum).</a:t>
            </a:r>
            <a:br>
              <a:rPr lang="en-GB" b="0" i="0" u="none" strike="noStrike" baseline="0" dirty="0">
                <a:latin typeface="+mn-lt"/>
              </a:rPr>
            </a:br>
            <a:r>
              <a:rPr lang="en-GB" b="0" i="0" u="none" strike="noStrike" baseline="0" dirty="0">
                <a:latin typeface="+mn-lt"/>
              </a:rPr>
              <a:t> * gallbladder (fossa for gallbladder).</a:t>
            </a:r>
          </a:p>
          <a:p>
            <a:pPr algn="l"/>
            <a:r>
              <a:rPr lang="en-GB" b="0" i="0" u="none" strike="noStrike" baseline="0" dirty="0">
                <a:latin typeface="+mn-lt"/>
              </a:rPr>
              <a:t> * right colic flexure and right transverse colon (</a:t>
            </a:r>
            <a:r>
              <a:rPr lang="en-GB" b="0" i="1" u="none" strike="noStrike" baseline="0" dirty="0">
                <a:latin typeface="+mn-lt"/>
              </a:rPr>
              <a:t>colic area</a:t>
            </a:r>
            <a:r>
              <a:rPr lang="en-GB" b="0" i="0" u="none" strike="noStrike" baseline="0" dirty="0">
                <a:latin typeface="+mn-lt"/>
              </a:rPr>
              <a:t>).</a:t>
            </a:r>
          </a:p>
          <a:p>
            <a:pPr algn="l"/>
            <a:r>
              <a:rPr lang="en-GB" b="0" i="0" u="none" strike="noStrike" baseline="0" dirty="0">
                <a:latin typeface="+mn-lt"/>
              </a:rPr>
              <a:t> * right kidney and suprarenal gland (</a:t>
            </a:r>
            <a:r>
              <a:rPr lang="en-GB" b="0" i="1" u="none" strike="noStrike" baseline="0" dirty="0">
                <a:latin typeface="+mn-lt"/>
              </a:rPr>
              <a:t>renal </a:t>
            </a:r>
            <a:r>
              <a:rPr lang="en-GB" b="0" i="0" u="none" strike="noStrike" baseline="0" dirty="0">
                <a:latin typeface="+mn-lt"/>
              </a:rPr>
              <a:t>and </a:t>
            </a:r>
            <a:r>
              <a:rPr lang="en-GB" b="0" i="1" u="none" strike="noStrike" baseline="0" dirty="0">
                <a:latin typeface="+mn-lt"/>
              </a:rPr>
              <a:t>suprarenal areas</a:t>
            </a:r>
            <a:r>
              <a:rPr lang="en-GB" b="0" i="0" u="none" strike="noStrike" baseline="0" dirty="0">
                <a:latin typeface="+mn-lt"/>
              </a:rPr>
              <a:t>)</a:t>
            </a:r>
            <a:endParaRPr lang="sr-Latn-CS" b="1" dirty="0">
              <a:ln>
                <a:solidFill>
                  <a:schemeClr val="tx1"/>
                </a:solidFill>
              </a:ln>
              <a:solidFill>
                <a:srgbClr val="FFC000"/>
              </a:solidFill>
              <a:latin typeface="+mn-lt"/>
            </a:endParaRPr>
          </a:p>
          <a:p>
            <a:pPr>
              <a:defRPr/>
            </a:pPr>
            <a:endParaRPr lang="sr-Latn-CS" b="1" dirty="0">
              <a:ln>
                <a:solidFill>
                  <a:schemeClr val="tx1"/>
                </a:solidFill>
              </a:ln>
              <a:solidFill>
                <a:srgbClr val="FFC000"/>
              </a:solidFill>
              <a:latin typeface="Book Antiqua" pitchFamily="18" charset="0"/>
            </a:endParaRPr>
          </a:p>
        </p:txBody>
      </p:sp>
    </p:spTree>
    <p:extLst>
      <p:ext uri="{BB962C8B-B14F-4D97-AF65-F5344CB8AC3E}">
        <p14:creationId xmlns:p14="http://schemas.microsoft.com/office/powerpoint/2010/main" val="4108902827"/>
      </p:ext>
    </p:extLst>
  </p:cSld>
  <p:clrMapOvr>
    <a:masterClrMapping/>
  </p:clrMapOvr>
  <p:transition/>
</p:sld>
</file>

<file path=ppt/theme/theme1.xml><?xml version="1.0" encoding="utf-8"?>
<a:theme xmlns:a="http://schemas.openxmlformats.org/drawingml/2006/main" name="Stream">
  <a:themeElements>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Stream</Template>
  <TotalTime>11665</TotalTime>
  <Words>7908</Words>
  <Application>Microsoft Office PowerPoint</Application>
  <PresentationFormat>On-screen Show (4:3)</PresentationFormat>
  <Paragraphs>576</Paragraphs>
  <Slides>75</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75</vt:i4>
      </vt:variant>
    </vt:vector>
  </HeadingPairs>
  <TitlesOfParts>
    <vt:vector size="85" baseType="lpstr">
      <vt:lpstr>Arial</vt:lpstr>
      <vt:lpstr>Book Antiqua</vt:lpstr>
      <vt:lpstr>Calibri</vt:lpstr>
      <vt:lpstr>Comic Sans MS</vt:lpstr>
      <vt:lpstr>Garamond</vt:lpstr>
      <vt:lpstr>LiberationSerif</vt:lpstr>
      <vt:lpstr>Open Sans</vt:lpstr>
      <vt:lpstr>Wingdings</vt:lpstr>
      <vt:lpstr>YUBaskerville</vt:lpstr>
      <vt:lpstr>Stream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LIVER (structure)</vt:lpstr>
      <vt:lpstr>LIVER (structure)</vt:lpstr>
      <vt:lpstr>LIVER (structure)</vt:lpstr>
      <vt:lpstr>LIVER (structure)</vt:lpstr>
      <vt:lpstr>PowerPoint Presentation</vt:lpstr>
      <vt:lpstr>HEPATIC PORTAL VEIN (V. PORTAE)</vt:lpstr>
      <vt:lpstr>HEPATIC PORTAL VEIN (V. PORTAE)</vt:lpstr>
      <vt:lpstr>HEPATIC PORTAL VEIN (V. PORTAE)</vt:lpstr>
      <vt:lpstr>PowerPoint Presentation</vt:lpstr>
      <vt:lpstr>PowerPoint Presentation</vt:lpstr>
      <vt:lpstr>PORTO-CAVAL (PORTO-SYSTEMIC) ANASTHOMOSES</vt:lpstr>
      <vt:lpstr>PORTO-CAVAL (PORTO-SYSTEMIC) ANASTHOMOSES</vt:lpstr>
      <vt:lpstr>PowerPoint Presentation</vt:lpstr>
      <vt:lpstr>PORTO-CAVAL (PORTO-SYSTEMIC) ANASTHOMOSES</vt:lpstr>
      <vt:lpstr>BILIARY DUCTS AND GALLBLADDER</vt:lpstr>
      <vt:lpstr>BILIARY DUCTS AND GALLBLADDER</vt:lpstr>
      <vt:lpstr>GALLBLADDER (VESICA BILIARIS)</vt:lpstr>
      <vt:lpstr>GALLBLADDER (VESICA BILIARIS)</vt:lpstr>
      <vt:lpstr>GALLBLADDER (VESICA BILIARIS)</vt:lpstr>
      <vt:lpstr>GALLBLADDER (VESICA BILIARIS)</vt:lpstr>
      <vt:lpstr>BILE DUCT (DUCTUS CHOLEDOCHUS)</vt:lpstr>
      <vt:lpstr>- m. sphincter ductus choledochi - m. sphincter ampullae   hepatopancreaticae (Oddi)</vt:lpstr>
      <vt:lpstr>PowerPoint Presentation</vt:lpstr>
      <vt:lpstr>PowerPoint Presentation</vt:lpstr>
      <vt:lpstr>PowerPoint Presentation</vt:lpstr>
      <vt:lpstr>TRUNCUS CELIACUS (CELIAC TRUNC)</vt:lpstr>
      <vt:lpstr>PowerPoint Presentation</vt:lpstr>
      <vt:lpstr>PowerPoint Presentation</vt:lpstr>
      <vt:lpstr>PowerPoint Presentation</vt:lpstr>
      <vt:lpstr>PowerPoint Presentation</vt:lpstr>
      <vt:lpstr>PowerPoint Presentation</vt:lpstr>
      <vt:lpstr>Plexus coeliacus</vt:lpstr>
      <vt:lpstr>Plexus coeliacus</vt:lpstr>
      <vt:lpstr>PowerPoint Presentation</vt:lpstr>
      <vt:lpstr>Plexus coeliacus</vt:lpstr>
      <vt:lpstr>Plexus coeliacus</vt:lpstr>
      <vt:lpstr>INNERVATION OF THE LIVER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Arterial vascularization of pancreas</vt:lpstr>
      <vt:lpstr>PowerPoint Presentation</vt:lpstr>
      <vt:lpstr>PowerPoint Presentation</vt:lpstr>
      <vt:lpstr>Venous drainage of pancreas</vt:lpstr>
      <vt:lpstr>Innervation of pancreas</vt:lpstr>
    </vt:vector>
  </TitlesOfParts>
  <Company>XP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ABDOMEN</dc:title>
  <dc:creator>IvanM</dc:creator>
  <cp:lastModifiedBy>Ivana Macuzic</cp:lastModifiedBy>
  <cp:revision>172</cp:revision>
  <dcterms:created xsi:type="dcterms:W3CDTF">2007-12-02T20:21:05Z</dcterms:created>
  <dcterms:modified xsi:type="dcterms:W3CDTF">2024-03-14T14:15:13Z</dcterms:modified>
</cp:coreProperties>
</file>